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90"/>
  </p:notesMasterIdLst>
  <p:handoutMasterIdLst>
    <p:handoutMasterId r:id="rId91"/>
  </p:handoutMasterIdLst>
  <p:sldIdLst>
    <p:sldId id="2727" r:id="rId2"/>
    <p:sldId id="2203" r:id="rId3"/>
    <p:sldId id="2202" r:id="rId4"/>
    <p:sldId id="2207" r:id="rId5"/>
    <p:sldId id="3034" r:id="rId6"/>
    <p:sldId id="1729" r:id="rId7"/>
    <p:sldId id="1727" r:id="rId8"/>
    <p:sldId id="2731" r:id="rId9"/>
    <p:sldId id="2730" r:id="rId10"/>
    <p:sldId id="2519" r:id="rId11"/>
    <p:sldId id="2520" r:id="rId12"/>
    <p:sldId id="2811" r:id="rId13"/>
    <p:sldId id="2756" r:id="rId14"/>
    <p:sldId id="2757" r:id="rId15"/>
    <p:sldId id="2553" r:id="rId16"/>
    <p:sldId id="2554" r:id="rId17"/>
    <p:sldId id="2629" r:id="rId18"/>
    <p:sldId id="2628" r:id="rId19"/>
    <p:sldId id="2758" r:id="rId20"/>
    <p:sldId id="2759" r:id="rId21"/>
    <p:sldId id="2555" r:id="rId22"/>
    <p:sldId id="2627" r:id="rId23"/>
    <p:sldId id="3042" r:id="rId24"/>
    <p:sldId id="2761" r:id="rId25"/>
    <p:sldId id="3041" r:id="rId26"/>
    <p:sldId id="2715" r:id="rId27"/>
    <p:sldId id="2762" r:id="rId28"/>
    <p:sldId id="3047" r:id="rId29"/>
    <p:sldId id="3044" r:id="rId30"/>
    <p:sldId id="3048" r:id="rId31"/>
    <p:sldId id="3049" r:id="rId32"/>
    <p:sldId id="2416" r:id="rId33"/>
    <p:sldId id="3050" r:id="rId34"/>
    <p:sldId id="2415" r:id="rId35"/>
    <p:sldId id="2702" r:id="rId36"/>
    <p:sldId id="1818" r:id="rId37"/>
    <p:sldId id="2720" r:id="rId38"/>
    <p:sldId id="2420" r:id="rId39"/>
    <p:sldId id="2763" r:id="rId40"/>
    <p:sldId id="2692" r:id="rId41"/>
    <p:sldId id="2725" r:id="rId42"/>
    <p:sldId id="2733" r:id="rId43"/>
    <p:sldId id="2666" r:id="rId44"/>
    <p:sldId id="2461" r:id="rId45"/>
    <p:sldId id="2736" r:id="rId46"/>
    <p:sldId id="3038" r:id="rId47"/>
    <p:sldId id="1858" r:id="rId48"/>
    <p:sldId id="2822" r:id="rId49"/>
    <p:sldId id="2586" r:id="rId50"/>
    <p:sldId id="2821" r:id="rId51"/>
    <p:sldId id="2823" r:id="rId52"/>
    <p:sldId id="2439" r:id="rId53"/>
    <p:sldId id="2735" r:id="rId54"/>
    <p:sldId id="2548" r:id="rId55"/>
    <p:sldId id="2717" r:id="rId56"/>
    <p:sldId id="3039" r:id="rId57"/>
    <p:sldId id="2672" r:id="rId58"/>
    <p:sldId id="2633" r:id="rId59"/>
    <p:sldId id="2407" r:id="rId60"/>
    <p:sldId id="2428" r:id="rId61"/>
    <p:sldId id="2719" r:id="rId62"/>
    <p:sldId id="2425" r:id="rId63"/>
    <p:sldId id="2813" r:id="rId64"/>
    <p:sldId id="2742" r:id="rId65"/>
    <p:sldId id="3043" r:id="rId66"/>
    <p:sldId id="3051" r:id="rId67"/>
    <p:sldId id="2534" r:id="rId68"/>
    <p:sldId id="3046" r:id="rId69"/>
    <p:sldId id="2814" r:id="rId70"/>
    <p:sldId id="2703" r:id="rId71"/>
    <p:sldId id="2749" r:id="rId72"/>
    <p:sldId id="2828" r:id="rId73"/>
    <p:sldId id="2755" r:id="rId74"/>
    <p:sldId id="2817" r:id="rId75"/>
    <p:sldId id="2816" r:id="rId76"/>
    <p:sldId id="2820" r:id="rId77"/>
    <p:sldId id="2541" r:id="rId78"/>
    <p:sldId id="2451" r:id="rId79"/>
    <p:sldId id="2831" r:id="rId80"/>
    <p:sldId id="2836" r:id="rId81"/>
    <p:sldId id="2832" r:id="rId82"/>
    <p:sldId id="3037" r:id="rId83"/>
    <p:sldId id="2623" r:id="rId84"/>
    <p:sldId id="2645" r:id="rId85"/>
    <p:sldId id="2764" r:id="rId86"/>
    <p:sldId id="2630" r:id="rId87"/>
    <p:sldId id="2615" r:id="rId88"/>
    <p:sldId id="274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7"/>
    <p:restoredTop sz="97532"/>
  </p:normalViewPr>
  <p:slideViewPr>
    <p:cSldViewPr snapToGrid="0" snapToObjects="1">
      <p:cViewPr varScale="1">
        <p:scale>
          <a:sx n="201" d="100"/>
          <a:sy n="201" d="100"/>
        </p:scale>
        <p:origin x="912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4/16/24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33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15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8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4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34" Type="http://schemas.openxmlformats.org/officeDocument/2006/relationships/tags" Target="../tags/tag70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33" Type="http://schemas.openxmlformats.org/officeDocument/2006/relationships/tags" Target="../tags/tag69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tags" Target="../tags/tag65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32" Type="http://schemas.openxmlformats.org/officeDocument/2006/relationships/tags" Target="../tags/tag68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tags" Target="../tags/tag6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30" Type="http://schemas.openxmlformats.org/officeDocument/2006/relationships/tags" Target="../tags/tag66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55358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Part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2.01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Variables: 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Modifiers for each base type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[int, double]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B050"/>
                </a:solidFill>
                <a:latin typeface="Courier" pitchFamily="2" charset="0"/>
              </a:rPr>
              <a:t>const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variable read only</a:t>
            </a:r>
          </a:p>
          <a:p>
            <a:r>
              <a:rPr lang="en-US" sz="2200" b="1" dirty="0"/>
              <a:t>char 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byte in a byte addressable memory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5"/>
                </a:solidFill>
              </a:rPr>
              <a:t>Unsigned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Char implementations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Be careful </a:t>
            </a:r>
            <a:r>
              <a:rPr lang="en-US" sz="2200" dirty="0">
                <a:solidFill>
                  <a:srgbClr val="00B050"/>
                </a:solidFill>
              </a:rPr>
              <a:t>char is unsigned on arm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4041283" y="642197"/>
          <a:ext cx="8016099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469234517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 specification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%c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hu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%d</a:t>
                      </a: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CMU Bright" panose="02000603000000000000" pitchFamily="2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%u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%p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571166" y="5506587"/>
            <a:ext cx="34676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size of a pointer is the </a:t>
            </a:r>
            <a:r>
              <a:rPr lang="en-US" dirty="0">
                <a:solidFill>
                  <a:srgbClr val="FF0000"/>
                </a:solidFill>
              </a:rPr>
              <a:t>word size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745456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901920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6472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55806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1747" y="1790395"/>
            <a:ext cx="7570753" cy="37366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Variable names </a:t>
            </a:r>
            <a:r>
              <a:rPr lang="en-US" sz="1800" dirty="0"/>
              <a:t>in a C statement 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1800" b="1" dirty="0"/>
          </a:p>
          <a:p>
            <a:r>
              <a:rPr lang="en-US" sz="1800" b="1" dirty="0" err="1">
                <a:solidFill>
                  <a:srgbClr val="0070C0"/>
                </a:solidFill>
              </a:rPr>
              <a:t>Lvalue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/>
              <a:t>when on the </a:t>
            </a:r>
            <a:r>
              <a:rPr lang="en-US" sz="1800" dirty="0">
                <a:solidFill>
                  <a:srgbClr val="0070C0"/>
                </a:solidFill>
              </a:rPr>
              <a:t>left side (</a:t>
            </a:r>
            <a:r>
              <a:rPr lang="en-US" sz="1800" dirty="0" err="1">
                <a:solidFill>
                  <a:srgbClr val="0070C0"/>
                </a:solidFill>
              </a:rPr>
              <a:t>Lside</a:t>
            </a:r>
            <a:r>
              <a:rPr lang="en-US" sz="1800" dirty="0">
                <a:solidFill>
                  <a:srgbClr val="0070C0"/>
                </a:solidFill>
              </a:rPr>
              <a:t> or Left value)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= </a:t>
            </a:r>
            <a:r>
              <a:rPr lang="en-US" sz="1800" dirty="0"/>
              <a:t>sign 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address where it is stored in </a:t>
            </a:r>
            <a:r>
              <a:rPr lang="en-US" sz="1800" dirty="0">
                <a:solidFill>
                  <a:srgbClr val="2C895B"/>
                </a:solidFill>
              </a:rPr>
              <a:t>memory</a:t>
            </a:r>
            <a:r>
              <a:rPr lang="en-US" sz="1800" dirty="0">
                <a:solidFill>
                  <a:srgbClr val="F37440"/>
                </a:solidFill>
              </a:rPr>
              <a:t> – </a:t>
            </a:r>
            <a:r>
              <a:rPr lang="en-US" sz="1800" dirty="0">
                <a:solidFill>
                  <a:srgbClr val="FF0000"/>
                </a:solidFill>
              </a:rPr>
              <a:t>a constant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Address assigned to a variable cannot be changed at runtime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Does not require a memory read</a:t>
            </a:r>
          </a:p>
          <a:p>
            <a:r>
              <a:rPr lang="en-US" sz="1800" b="1" dirty="0" err="1">
                <a:solidFill>
                  <a:schemeClr val="accent5"/>
                </a:solidFill>
              </a:rPr>
              <a:t>Rvalue</a:t>
            </a:r>
            <a:r>
              <a:rPr lang="en-US" sz="1800" b="1" dirty="0">
                <a:solidFill>
                  <a:schemeClr val="accent5"/>
                </a:solidFill>
              </a:rPr>
              <a:t>: </a:t>
            </a:r>
            <a:r>
              <a:rPr lang="en-US" sz="1800" dirty="0">
                <a:solidFill>
                  <a:schemeClr val="accent6"/>
                </a:solidFill>
              </a:rPr>
              <a:t>when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on the </a:t>
            </a:r>
            <a:r>
              <a:rPr lang="en-US" sz="1800" dirty="0">
                <a:solidFill>
                  <a:schemeClr val="accent5"/>
                </a:solidFill>
              </a:rPr>
              <a:t>right side (</a:t>
            </a:r>
            <a:r>
              <a:rPr lang="en-US" sz="1800" dirty="0" err="1">
                <a:solidFill>
                  <a:schemeClr val="accent5"/>
                </a:solidFill>
              </a:rPr>
              <a:t>Rside</a:t>
            </a:r>
            <a:r>
              <a:rPr lang="en-US" sz="1800" dirty="0">
                <a:solidFill>
                  <a:schemeClr val="accent5"/>
                </a:solidFill>
              </a:rPr>
              <a:t> or Right value) </a:t>
            </a:r>
            <a:r>
              <a:rPr lang="en-US" sz="1800" dirty="0"/>
              <a:t>of an </a:t>
            </a:r>
            <a:r>
              <a:rPr lang="en-US" sz="1800" dirty="0">
                <a:solidFill>
                  <a:schemeClr val="accent5"/>
                </a:solidFill>
              </a:rPr>
              <a:t>=</a:t>
            </a:r>
            <a:r>
              <a:rPr lang="en-US" sz="1800" dirty="0"/>
              <a:t> sign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contents or value stored in the </a:t>
            </a:r>
            <a:r>
              <a:rPr lang="en-US" sz="1800" dirty="0">
                <a:solidFill>
                  <a:srgbClr val="2C895B"/>
                </a:solidFill>
              </a:rPr>
              <a:t>variable</a:t>
            </a:r>
            <a:r>
              <a:rPr lang="en-US" sz="1800" dirty="0">
                <a:solidFill>
                  <a:srgbClr val="F37440"/>
                </a:solidFill>
              </a:rPr>
              <a:t> </a:t>
            </a:r>
            <a:r>
              <a:rPr lang="en-US" sz="1800" dirty="0"/>
              <a:t>(at its memory address) 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requires a memory read to obtain contents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1AAFD5-45B6-0314-D20A-3F64ECCB2492}"/>
              </a:ext>
            </a:extLst>
          </p:cNvPr>
          <p:cNvGrpSpPr/>
          <p:nvPr/>
        </p:nvGrpSpPr>
        <p:grpSpPr>
          <a:xfrm>
            <a:off x="8720793" y="834155"/>
            <a:ext cx="2582734" cy="5530105"/>
            <a:chOff x="10375708" y="710592"/>
            <a:chExt cx="2582734" cy="5530105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C5EA9A3D-B7E8-92EE-6941-84E20445648B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F5385374-A6FB-CE1C-7602-A9BBFFC7E2A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EED59C71-08C1-348D-CEF4-654212F3B2C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28984B5E-EE55-2939-8E02-7D38C757C5CF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9F140273-B6C3-BCB7-2633-1C5357CCFE3D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907A87A0-2FD7-6045-3EE6-3B36DBA45CD2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8">
              <a:extLst>
                <a:ext uri="{FF2B5EF4-FFF2-40B4-BE49-F238E27FC236}">
                  <a16:creationId xmlns:a16="http://schemas.microsoft.com/office/drawing/2014/main" id="{95DFCCF1-B81E-A4E5-2C93-E6ABDAD87BE2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6" name="Rectangle 9">
              <a:extLst>
                <a:ext uri="{FF2B5EF4-FFF2-40B4-BE49-F238E27FC236}">
                  <a16:creationId xmlns:a16="http://schemas.microsoft.com/office/drawing/2014/main" id="{861A0589-9C82-C2AF-DF11-5C64CEC2F3A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642FC3CF-AD76-473C-92A9-D9BC86E56972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13569C51-B329-F1FB-9961-CC71646B738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6FD01793-43CE-5EC0-974B-EED1C89E088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70E37A99-66A2-0461-3D56-674A609BB3E3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1" name="Text Box 37">
              <a:extLst>
                <a:ext uri="{FF2B5EF4-FFF2-40B4-BE49-F238E27FC236}">
                  <a16:creationId xmlns:a16="http://schemas.microsoft.com/office/drawing/2014/main" id="{9EB4078E-5A46-642F-44F3-F022048E7BC9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62" name="Rectangle 39">
              <a:extLst>
                <a:ext uri="{FF2B5EF4-FFF2-40B4-BE49-F238E27FC236}">
                  <a16:creationId xmlns:a16="http://schemas.microsoft.com/office/drawing/2014/main" id="{38E8715E-A2D6-00F5-B088-1D45CC2B58F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3" name="Rectangle 41">
              <a:extLst>
                <a:ext uri="{FF2B5EF4-FFF2-40B4-BE49-F238E27FC236}">
                  <a16:creationId xmlns:a16="http://schemas.microsoft.com/office/drawing/2014/main" id="{D6F71EB2-2CA3-F625-A7FA-6FE491F3013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857D65D3-FD97-5291-3304-655244FB476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0804E7AE-573F-A855-0E68-56F3DA64A053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66" name="Rectangle 14">
              <a:extLst>
                <a:ext uri="{FF2B5EF4-FFF2-40B4-BE49-F238E27FC236}">
                  <a16:creationId xmlns:a16="http://schemas.microsoft.com/office/drawing/2014/main" id="{AF19A7BE-B714-2DD6-5789-898902911BC3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2EA09C50-3419-80EB-A8DF-C13B7BD38B50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68" name="Rectangle 16">
              <a:extLst>
                <a:ext uri="{FF2B5EF4-FFF2-40B4-BE49-F238E27FC236}">
                  <a16:creationId xmlns:a16="http://schemas.microsoft.com/office/drawing/2014/main" id="{6A8E75A3-67E3-BA8F-B442-F6D0435109B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9" name="Rectangle 17">
              <a:extLst>
                <a:ext uri="{FF2B5EF4-FFF2-40B4-BE49-F238E27FC236}">
                  <a16:creationId xmlns:a16="http://schemas.microsoft.com/office/drawing/2014/main" id="{EAE6D9C4-1B28-7240-9519-D50118D87F80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145735BB-72E2-80A6-7DC8-7300DB040F93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CB7B7A89-15FE-3C27-75EF-A2B082BAE413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72" name="Rectangle 20">
              <a:extLst>
                <a:ext uri="{FF2B5EF4-FFF2-40B4-BE49-F238E27FC236}">
                  <a16:creationId xmlns:a16="http://schemas.microsoft.com/office/drawing/2014/main" id="{BAC31785-48EE-CBDE-9616-6CF274BD4F7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2F671586-1355-E2D7-93F9-D5D274D13125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74" name="Rectangle 22">
              <a:extLst>
                <a:ext uri="{FF2B5EF4-FFF2-40B4-BE49-F238E27FC236}">
                  <a16:creationId xmlns:a16="http://schemas.microsoft.com/office/drawing/2014/main" id="{C1224170-59FD-02CC-9FFA-72737476D56D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BC5E50CB-1437-036F-934E-3799FE0F397C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76" name="Rectangle 24">
              <a:extLst>
                <a:ext uri="{FF2B5EF4-FFF2-40B4-BE49-F238E27FC236}">
                  <a16:creationId xmlns:a16="http://schemas.microsoft.com/office/drawing/2014/main" id="{64DA4042-4424-3803-CA15-1749288A2A2C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5325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709F08EB-59DD-6232-ED7B-55D1350D8643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4524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D6972570-32CB-E2B2-D211-A26C4BCE2893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FECA8FDB-3B67-6669-C754-E023B2AB6D05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6287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80" name="Rectangle 44">
              <a:extLst>
                <a:ext uri="{FF2B5EF4-FFF2-40B4-BE49-F238E27FC236}">
                  <a16:creationId xmlns:a16="http://schemas.microsoft.com/office/drawing/2014/main" id="{9A5F8EC5-3379-32F7-B0E7-43718A6DF0D6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81" name="Rectangle 46">
              <a:extLst>
                <a:ext uri="{FF2B5EF4-FFF2-40B4-BE49-F238E27FC236}">
                  <a16:creationId xmlns:a16="http://schemas.microsoft.com/office/drawing/2014/main" id="{1B0D84E1-41C8-A746-155A-E5CC42CDDCAF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2600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82" name="Text Box 36">
              <a:extLst>
                <a:ext uri="{FF2B5EF4-FFF2-40B4-BE49-F238E27FC236}">
                  <a16:creationId xmlns:a16="http://schemas.microsoft.com/office/drawing/2014/main" id="{8F9C89A0-7122-7F8F-F595-13225AEA9A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46D1DB3-0E77-7358-4A9E-AC6AD61B8A60}"/>
              </a:ext>
            </a:extLst>
          </p:cNvPr>
          <p:cNvSpPr txBox="1"/>
          <p:nvPr/>
        </p:nvSpPr>
        <p:spPr>
          <a:xfrm>
            <a:off x="7727213" y="3014229"/>
            <a:ext cx="11862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contents (</a:t>
            </a:r>
            <a:r>
              <a:rPr lang="en-US" dirty="0" err="1">
                <a:solidFill>
                  <a:schemeClr val="accent6"/>
                </a:solidFill>
              </a:rPr>
              <a:t>Rvalue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2D12AFB-C1D7-63B7-D70A-DBA672062ADC}"/>
              </a:ext>
            </a:extLst>
          </p:cNvPr>
          <p:cNvSpPr/>
          <p:nvPr/>
        </p:nvSpPr>
        <p:spPr>
          <a:xfrm>
            <a:off x="8720793" y="365462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15853B-8028-2BA6-6464-C0B5DA60A77A}"/>
              </a:ext>
            </a:extLst>
          </p:cNvPr>
          <p:cNvSpPr txBox="1"/>
          <p:nvPr/>
        </p:nvSpPr>
        <p:spPr>
          <a:xfrm>
            <a:off x="10984399" y="2967335"/>
            <a:ext cx="1186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address (</a:t>
            </a:r>
            <a:r>
              <a:rPr lang="en-US" dirty="0" err="1">
                <a:solidFill>
                  <a:schemeClr val="accent6"/>
                </a:solidFill>
              </a:rPr>
              <a:t>Lvalue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CA2FAA5F-9736-B64D-0955-494FEEF76CCC}"/>
              </a:ext>
            </a:extLst>
          </p:cNvPr>
          <p:cNvSpPr/>
          <p:nvPr/>
        </p:nvSpPr>
        <p:spPr>
          <a:xfrm rot="10800000">
            <a:off x="10890029" y="363200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7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62579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3630" y="819573"/>
            <a:ext cx="11574148" cy="59826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05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42;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x</a:t>
            </a:r>
            <a:r>
              <a:rPr lang="en-US" sz="2400" dirty="0"/>
              <a:t> on </a:t>
            </a:r>
            <a:r>
              <a:rPr lang="en-US" sz="2400" dirty="0">
                <a:solidFill>
                  <a:srgbClr val="0070C0"/>
                </a:solidFill>
              </a:rPr>
              <a:t>left side (</a:t>
            </a:r>
            <a:r>
              <a:rPr lang="en-US" sz="2400" b="1" dirty="0" err="1">
                <a:solidFill>
                  <a:srgbClr val="0070C0"/>
                </a:solidFill>
              </a:rPr>
              <a:t>Lside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 evaluates to: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rgbClr val="0070C0"/>
                </a:solidFill>
              </a:rPr>
              <a:t>memory </a:t>
            </a:r>
            <a:r>
              <a:rPr lang="en-US" sz="2400" dirty="0"/>
              <a:t>assigned to the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x </a:t>
            </a:r>
            <a:r>
              <a:rPr lang="en-US" sz="2400" dirty="0"/>
              <a:t>– this is x's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</a:rPr>
              <a:t>y</a:t>
            </a:r>
            <a:r>
              <a:rPr lang="en-US" sz="2400" dirty="0"/>
              <a:t> on </a:t>
            </a:r>
            <a:r>
              <a:rPr lang="en-US" sz="2400" dirty="0">
                <a:solidFill>
                  <a:schemeClr val="accent5"/>
                </a:solidFill>
              </a:rPr>
              <a:t>right side (</a:t>
            </a:r>
            <a:r>
              <a:rPr lang="en-US" sz="2400" b="1" dirty="0" err="1">
                <a:solidFill>
                  <a:schemeClr val="accent5"/>
                </a:solidFill>
              </a:rPr>
              <a:t>Rside</a:t>
            </a:r>
            <a:r>
              <a:rPr lang="en-US" sz="2400" dirty="0">
                <a:solidFill>
                  <a:schemeClr val="accent5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</a:t>
            </a:r>
            <a:r>
              <a:rPr lang="en-US" sz="2400" dirty="0"/>
              <a:t> evaluates to: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Contents</a:t>
            </a:r>
            <a:r>
              <a:rPr lang="en-US" sz="2400" dirty="0"/>
              <a:t> of the </a:t>
            </a:r>
            <a:r>
              <a:rPr lang="en-US" sz="2400" dirty="0">
                <a:solidFill>
                  <a:schemeClr val="accent5"/>
                </a:solidFill>
              </a:rPr>
              <a:t>memory</a:t>
            </a:r>
            <a:r>
              <a:rPr lang="en-US" sz="2400" dirty="0"/>
              <a:t> assigned to the </a:t>
            </a:r>
            <a:r>
              <a:rPr lang="en-US" sz="2400" dirty="0">
                <a:solidFill>
                  <a:schemeClr val="accent5"/>
                </a:solidFill>
              </a:rPr>
              <a:t>variable y</a:t>
            </a:r>
            <a:r>
              <a:rPr lang="en-US" sz="2400" dirty="0"/>
              <a:t> (type determines length – number of bytes)  - this is y’s </a:t>
            </a:r>
            <a:r>
              <a:rPr lang="en-US" sz="2400" b="1" dirty="0" err="1">
                <a:solidFill>
                  <a:schemeClr val="accent5"/>
                </a:solidFill>
              </a:rPr>
              <a:t>Rvalue</a:t>
            </a:r>
            <a:endParaRPr lang="en-US" sz="2400" b="1" dirty="0">
              <a:solidFill>
                <a:schemeClr val="accent5"/>
              </a:solidFill>
            </a:endParaRPr>
          </a:p>
          <a:p>
            <a:r>
              <a:rPr lang="en-US" sz="2400" dirty="0">
                <a:solidFill>
                  <a:schemeClr val="accent3"/>
                </a:solidFill>
              </a:rPr>
              <a:t>So, x = y; is: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/>
                </a:solidFill>
              </a:rPr>
              <a:t>	Read memory </a:t>
            </a:r>
            <a:r>
              <a:rPr lang="en-US" sz="2400" dirty="0"/>
              <a:t>at y (</a:t>
            </a:r>
            <a:r>
              <a:rPr lang="en-US" sz="2400" b="1" dirty="0" err="1">
                <a:solidFill>
                  <a:srgbClr val="0070C0"/>
                </a:solidFill>
              </a:rPr>
              <a:t>Rvalue</a:t>
            </a:r>
            <a:r>
              <a:rPr lang="en-US" sz="2400" dirty="0"/>
              <a:t>);  </a:t>
            </a:r>
            <a:r>
              <a:rPr lang="en-US" sz="2400" dirty="0">
                <a:solidFill>
                  <a:srgbClr val="F37440"/>
                </a:solidFill>
              </a:rPr>
              <a:t>write it to memory </a:t>
            </a:r>
            <a:r>
              <a:rPr lang="en-US" sz="2400" dirty="0"/>
              <a:t>at </a:t>
            </a:r>
            <a:r>
              <a:rPr lang="en-US" sz="2400" dirty="0">
                <a:solidFill>
                  <a:srgbClr val="7030A0"/>
                </a:solidFill>
              </a:rPr>
              <a:t>x's address  </a:t>
            </a:r>
            <a:r>
              <a:rPr lang="en-US" sz="2400" dirty="0"/>
              <a:t>(</a:t>
            </a:r>
            <a:r>
              <a:rPr lang="en-US" sz="2400" b="1" dirty="0" err="1">
                <a:solidFill>
                  <a:schemeClr val="accent5"/>
                </a:solidFill>
              </a:rPr>
              <a:t>Lvalue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FFD09-E7DE-FE4C-92B7-0ECA256EB940}"/>
              </a:ext>
            </a:extLst>
          </p:cNvPr>
          <p:cNvGrpSpPr/>
          <p:nvPr/>
        </p:nvGrpSpPr>
        <p:grpSpPr>
          <a:xfrm>
            <a:off x="723692" y="2415387"/>
            <a:ext cx="3362573" cy="977930"/>
            <a:chOff x="6063876" y="2614700"/>
            <a:chExt cx="3362573" cy="977930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FEE1CE2-5AD1-A141-96D2-F20AE6D9CAB5}"/>
                </a:ext>
              </a:extLst>
            </p:cNvPr>
            <p:cNvSpPr/>
            <p:nvPr/>
          </p:nvSpPr>
          <p:spPr>
            <a:xfrm flipH="1" flipV="1">
              <a:off x="6063876" y="2847807"/>
              <a:ext cx="2640088" cy="569120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67FAC1-2552-4F42-925A-0295D741E9AD}"/>
                </a:ext>
              </a:extLst>
            </p:cNvPr>
            <p:cNvGrpSpPr/>
            <p:nvPr/>
          </p:nvGrpSpPr>
          <p:grpSpPr>
            <a:xfrm>
              <a:off x="6370888" y="2614700"/>
              <a:ext cx="3055561" cy="977930"/>
              <a:chOff x="6370888" y="2614700"/>
              <a:chExt cx="3055561" cy="9779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FD53F-9019-BB4B-9716-A10610C0314A}"/>
                  </a:ext>
                </a:extLst>
              </p:cNvPr>
              <p:cNvSpPr txBox="1"/>
              <p:nvPr/>
            </p:nvSpPr>
            <p:spPr>
              <a:xfrm>
                <a:off x="6683794" y="2638297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8CE34-9C91-AE48-816A-DA6A98EC7135}"/>
                  </a:ext>
                </a:extLst>
              </p:cNvPr>
              <p:cNvSpPr txBox="1"/>
              <p:nvPr/>
            </p:nvSpPr>
            <p:spPr>
              <a:xfrm>
                <a:off x="6370888" y="2614700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87BD0-D974-614C-B7C8-C9BCC84D287E}"/>
                  </a:ext>
                </a:extLst>
              </p:cNvPr>
              <p:cNvSpPr txBox="1"/>
              <p:nvPr/>
            </p:nvSpPr>
            <p:spPr>
              <a:xfrm>
                <a:off x="6683794" y="3130965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3E121-E6A6-8845-9415-A73451152617}"/>
                  </a:ext>
                </a:extLst>
              </p:cNvPr>
              <p:cNvSpPr txBox="1"/>
              <p:nvPr/>
            </p:nvSpPr>
            <p:spPr>
              <a:xfrm>
                <a:off x="6370888" y="310736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x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3518E2-3463-F74B-968D-8683E011A358}"/>
                  </a:ext>
                </a:extLst>
              </p:cNvPr>
              <p:cNvSpPr txBox="1"/>
              <p:nvPr/>
            </p:nvSpPr>
            <p:spPr>
              <a:xfrm>
                <a:off x="8754470" y="28916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25D224-590E-1783-CFB1-115FF3244F07}"/>
              </a:ext>
            </a:extLst>
          </p:cNvPr>
          <p:cNvGrpSpPr/>
          <p:nvPr/>
        </p:nvGrpSpPr>
        <p:grpSpPr>
          <a:xfrm>
            <a:off x="2174577" y="1313530"/>
            <a:ext cx="3652695" cy="552212"/>
            <a:chOff x="2174577" y="1313530"/>
            <a:chExt cx="3652695" cy="5522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F5A4C-79E9-5251-1A53-8A1F4EEC30CB}"/>
                </a:ext>
              </a:extLst>
            </p:cNvPr>
            <p:cNvSpPr txBox="1"/>
            <p:nvPr/>
          </p:nvSpPr>
          <p:spPr>
            <a:xfrm>
              <a:off x="2872617" y="1313530"/>
              <a:ext cx="29546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read required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B5ECE1-A9E4-8285-7B04-010162356D6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2174577" y="1498196"/>
              <a:ext cx="698040" cy="367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A2C33-4630-E94F-8917-6D87419B51EF}"/>
              </a:ext>
            </a:extLst>
          </p:cNvPr>
          <p:cNvGrpSpPr/>
          <p:nvPr/>
        </p:nvGrpSpPr>
        <p:grpSpPr>
          <a:xfrm>
            <a:off x="1442720" y="845960"/>
            <a:ext cx="4291330" cy="493429"/>
            <a:chOff x="1442720" y="845960"/>
            <a:chExt cx="4291330" cy="493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1EC4B7-59C1-1AE7-6364-1BD230E43F01}"/>
                </a:ext>
              </a:extLst>
            </p:cNvPr>
            <p:cNvSpPr txBox="1"/>
            <p:nvPr/>
          </p:nvSpPr>
          <p:spPr>
            <a:xfrm>
              <a:off x="2753747" y="845960"/>
              <a:ext cx="298030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write required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B46EA6-463C-8B32-CC88-3BEB4D0A7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720" y="955970"/>
              <a:ext cx="1311027" cy="383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967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909" y="1319187"/>
            <a:ext cx="11469869" cy="481068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Unary </a:t>
            </a:r>
            <a:r>
              <a:rPr lang="en-US" sz="2400" b="1" i="1" dirty="0">
                <a:solidFill>
                  <a:schemeClr val="accent1"/>
                </a:solidFill>
              </a:rPr>
              <a:t>address operator </a:t>
            </a:r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>
                <a:solidFill>
                  <a:schemeClr val="accent1"/>
                </a:solidFill>
              </a:rPr>
              <a:t>) </a:t>
            </a:r>
            <a:r>
              <a:rPr lang="en-US" sz="2400" dirty="0"/>
              <a:t>produces the </a:t>
            </a:r>
            <a:r>
              <a:rPr lang="en-US" sz="2400" b="1" dirty="0">
                <a:solidFill>
                  <a:schemeClr val="accent1"/>
                </a:solidFill>
              </a:rPr>
              <a:t>address</a:t>
            </a:r>
            <a:r>
              <a:rPr lang="en-US" sz="2400" b="1" dirty="0"/>
              <a:t> </a:t>
            </a:r>
            <a:r>
              <a:rPr lang="en-US" sz="2400" dirty="0"/>
              <a:t>of where an </a:t>
            </a:r>
            <a:r>
              <a:rPr lang="en-US" sz="2400" dirty="0">
                <a:solidFill>
                  <a:srgbClr val="2C895B"/>
                </a:solidFill>
              </a:rPr>
              <a:t>identifier</a:t>
            </a:r>
            <a:r>
              <a:rPr lang="en-US" sz="2400" dirty="0"/>
              <a:t> is in memory</a:t>
            </a:r>
          </a:p>
          <a:p>
            <a:pPr lvl="1"/>
            <a:r>
              <a:rPr lang="en-US" sz="2200" dirty="0"/>
              <a:t>Assigned address to </a:t>
            </a:r>
            <a:r>
              <a:rPr lang="en-US" sz="2200" dirty="0">
                <a:solidFill>
                  <a:schemeClr val="accent1"/>
                </a:solidFill>
              </a:rPr>
              <a:t>g</a:t>
            </a:r>
          </a:p>
          <a:p>
            <a:pPr lvl="3"/>
            <a:endParaRPr lang="en-US" sz="2400" dirty="0"/>
          </a:p>
          <a:p>
            <a:r>
              <a:rPr lang="en-US" sz="2400" dirty="0">
                <a:solidFill>
                  <a:srgbClr val="2C895B"/>
                </a:solidFill>
              </a:rPr>
              <a:t>Example </a:t>
            </a:r>
            <a:r>
              <a:rPr lang="en-US" sz="2400" dirty="0"/>
              <a:t>this might print: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rgbClr val="00B050"/>
                </a:solidFill>
              </a:rPr>
              <a:t>value</a:t>
            </a:r>
            <a:r>
              <a:rPr lang="en-US" sz="2400" i="1" dirty="0">
                <a:solidFill>
                  <a:srgbClr val="00B050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42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chemeClr val="accent1"/>
                </a:solidFill>
              </a:rPr>
              <a:t>address</a:t>
            </a:r>
            <a:r>
              <a:rPr lang="en-US" sz="2400" i="1" dirty="0">
                <a:solidFill>
                  <a:schemeClr val="accent1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0x71a0a0</a:t>
            </a:r>
          </a:p>
          <a:p>
            <a:pPr marL="354012" lvl="1" indent="0">
              <a:buNone/>
            </a:pPr>
            <a:r>
              <a:rPr lang="en-US" sz="2400" i="1" dirty="0">
                <a:solidFill>
                  <a:schemeClr val="accent1"/>
                </a:solidFill>
              </a:rPr>
              <a:t>(the address will vary)</a:t>
            </a:r>
          </a:p>
          <a:p>
            <a:pPr marL="354012" lvl="1" indent="0">
              <a:buNone/>
            </a:pPr>
            <a:endParaRPr lang="en-US" sz="2400" i="1" dirty="0">
              <a:solidFill>
                <a:schemeClr val="accent1"/>
              </a:solidFill>
            </a:endParaRPr>
          </a:p>
          <a:p>
            <a:r>
              <a:rPr lang="en-US" sz="2400" i="1" dirty="0">
                <a:solidFill>
                  <a:srgbClr val="0070C0"/>
                </a:solidFill>
              </a:rPr>
              <a:t>Tip</a:t>
            </a:r>
            <a:r>
              <a:rPr lang="en-US" sz="2400" dirty="0"/>
              <a:t>: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format specifier </a:t>
            </a:r>
            <a:r>
              <a:rPr lang="en-US" sz="2400" dirty="0">
                <a:solidFill>
                  <a:schemeClr val="accent1"/>
                </a:solidFill>
              </a:rPr>
              <a:t>to display an address/pointer </a:t>
            </a:r>
            <a:r>
              <a:rPr lang="en-US" sz="2400" dirty="0"/>
              <a:t>(in hex) is </a:t>
            </a:r>
            <a:r>
              <a:rPr lang="en-US" sz="2400" dirty="0">
                <a:solidFill>
                  <a:schemeClr val="accent1"/>
                </a:solidFill>
              </a:rPr>
              <a:t>"%p"</a:t>
            </a:r>
            <a:r>
              <a:rPr lang="en-US" sz="2400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CFAF58-F4AA-9943-91A0-4ABFD49006BC}"/>
              </a:ext>
            </a:extLst>
          </p:cNvPr>
          <p:cNvSpPr/>
          <p:nvPr/>
        </p:nvSpPr>
        <p:spPr bwMode="auto">
          <a:xfrm>
            <a:off x="5485133" y="2066221"/>
            <a:ext cx="5975347" cy="2628662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g = 42;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("value of g is: %d\n", g);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("address of g is: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%p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834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804" y="1483896"/>
            <a:ext cx="10108392" cy="452405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2C895B"/>
                </a:solidFill>
              </a:rPr>
              <a:t>Requirement: </a:t>
            </a:r>
            <a:r>
              <a:rPr lang="en-US" sz="2400" b="1" dirty="0">
                <a:solidFill>
                  <a:srgbClr val="0070C0"/>
                </a:solidFill>
              </a:rPr>
              <a:t>identifier must have a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Cannot be used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37440"/>
                </a:solidFill>
              </a:rPr>
              <a:t>constants</a:t>
            </a:r>
            <a:r>
              <a:rPr lang="en-US" sz="2400" dirty="0"/>
              <a:t> (e.g., 12)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7030A0"/>
                </a:solidFill>
              </a:rPr>
              <a:t>expressions</a:t>
            </a:r>
            <a:r>
              <a:rPr lang="en-US" sz="2400" dirty="0"/>
              <a:t> (e.g., x + y)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cs typeface="Courier New" panose="02070309020205020404" pitchFamily="49" charset="0"/>
              </a:rPr>
              <a:t>Example: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&amp;12 </a:t>
            </a:r>
            <a:r>
              <a:rPr lang="en-US" sz="2400" dirty="0"/>
              <a:t>does not have an </a:t>
            </a:r>
            <a:r>
              <a:rPr lang="en-US" sz="2400" i="1" dirty="0" err="1">
                <a:solidFill>
                  <a:schemeClr val="accent1"/>
                </a:solidFill>
              </a:rPr>
              <a:t>Lvalue</a:t>
            </a:r>
            <a:r>
              <a:rPr lang="en-US" sz="2400" dirty="0"/>
              <a:t>, </a:t>
            </a:r>
          </a:p>
          <a:p>
            <a:pPr lvl="2"/>
            <a:r>
              <a:rPr lang="en-US" sz="2200" dirty="0"/>
              <a:t>so,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u="sng" dirty="0">
                <a:solidFill>
                  <a:srgbClr val="2C895B"/>
                </a:solidFill>
              </a:rPr>
              <a:t>not</a:t>
            </a:r>
            <a:r>
              <a:rPr lang="en-US" sz="2200" dirty="0">
                <a:solidFill>
                  <a:srgbClr val="2C895B"/>
                </a:solidFill>
              </a:rPr>
              <a:t> a legal expression </a:t>
            </a:r>
          </a:p>
          <a:p>
            <a:r>
              <a:rPr lang="en-US" sz="2400" dirty="0"/>
              <a:t>How can I get an </a:t>
            </a:r>
            <a:r>
              <a:rPr lang="en-US" sz="2400" dirty="0">
                <a:solidFill>
                  <a:srgbClr val="7030A0"/>
                </a:solidFill>
              </a:rPr>
              <a:t>address for use </a:t>
            </a:r>
            <a:r>
              <a:rPr lang="en-US" sz="2400" dirty="0">
                <a:solidFill>
                  <a:srgbClr val="2C895B"/>
                </a:solidFill>
              </a:rPr>
              <a:t>on the </a:t>
            </a:r>
            <a:r>
              <a:rPr lang="en-US" sz="2400" b="1" dirty="0" err="1">
                <a:solidFill>
                  <a:srgbClr val="2C895B"/>
                </a:solidFill>
              </a:rPr>
              <a:t>Rside</a:t>
            </a:r>
            <a:r>
              <a:rPr lang="en-US" sz="2400" dirty="0"/>
              <a:t>?  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(any variable identifier or name)</a:t>
            </a:r>
          </a:p>
          <a:p>
            <a:pPr lvl="1"/>
            <a:r>
              <a:rPr lang="en-US" sz="2400" b="1" dirty="0" err="1">
                <a:solidFill>
                  <a:srgbClr val="0070C0"/>
                </a:solidFill>
              </a:rPr>
              <a:t>function_name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(name of a </a:t>
            </a:r>
            <a:r>
              <a:rPr lang="en-US" sz="2400" dirty="0">
                <a:solidFill>
                  <a:srgbClr val="2C895B"/>
                </a:solidFill>
              </a:rPr>
              <a:t>function</a:t>
            </a:r>
            <a:r>
              <a:rPr lang="en-US" sz="2400" dirty="0"/>
              <a:t>, not </a:t>
            </a:r>
            <a:r>
              <a:rPr lang="en-US" sz="2400" dirty="0" err="1"/>
              <a:t>func</a:t>
            </a:r>
            <a:r>
              <a:rPr lang="en-US" sz="2400" dirty="0"/>
              <a:t>()); 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0070C0"/>
                </a:solidFill>
              </a:rPr>
              <a:t>funct_name</a:t>
            </a:r>
            <a:r>
              <a:rPr lang="en-US" sz="2200" dirty="0">
                <a:solidFill>
                  <a:srgbClr val="0070C0"/>
                </a:solidFill>
              </a:rPr>
              <a:t> is equivalent</a:t>
            </a:r>
          </a:p>
          <a:p>
            <a:pPr lvl="1"/>
            <a:r>
              <a:rPr lang="en-US" sz="2400" b="1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name of the </a:t>
            </a:r>
            <a:r>
              <a:rPr lang="en-US" sz="2400" dirty="0">
                <a:solidFill>
                  <a:srgbClr val="2C895B"/>
                </a:solidFill>
              </a:rPr>
              <a:t>array </a:t>
            </a:r>
            <a:r>
              <a:rPr lang="en-US" sz="2400" dirty="0">
                <a:solidFill>
                  <a:schemeClr val="tx2"/>
                </a:solidFill>
              </a:rPr>
              <a:t>like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[5]);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7030A0"/>
                </a:solidFill>
              </a:rPr>
              <a:t>array_name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</a:rPr>
              <a:t>is equivalent</a:t>
            </a:r>
          </a:p>
          <a:p>
            <a:pPr lvl="3"/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6622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97313"/>
            <a:ext cx="11563298" cy="525333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In C, there is a </a:t>
            </a:r>
            <a:r>
              <a:rPr lang="en-US" sz="2400" i="1" dirty="0">
                <a:solidFill>
                  <a:schemeClr val="accent5"/>
                </a:solidFill>
              </a:rPr>
              <a:t>variable </a:t>
            </a:r>
            <a:r>
              <a:rPr lang="en-US" sz="2400" b="1" i="1" dirty="0">
                <a:solidFill>
                  <a:schemeClr val="accent5"/>
                </a:solidFill>
              </a:rPr>
              <a:t>type</a:t>
            </a:r>
            <a:r>
              <a:rPr lang="en-US" sz="2400" i="1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b="1" dirty="0"/>
              <a:t>storing an address</a:t>
            </a:r>
            <a:r>
              <a:rPr lang="en-US" sz="2400" dirty="0"/>
              <a:t>: a </a:t>
            </a:r>
            <a:r>
              <a:rPr lang="en-US" sz="2400" b="1" i="1" dirty="0">
                <a:solidFill>
                  <a:schemeClr val="accent1"/>
                </a:solidFill>
              </a:rPr>
              <a:t>pointer</a:t>
            </a:r>
            <a:r>
              <a:rPr lang="en-US" sz="2400" dirty="0"/>
              <a:t> 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Contents</a:t>
            </a:r>
            <a:r>
              <a:rPr lang="en-US" sz="2400" dirty="0">
                <a:solidFill>
                  <a:srgbClr val="0070C0"/>
                </a:solidFill>
              </a:rPr>
              <a:t> of a pointer </a:t>
            </a:r>
            <a:r>
              <a:rPr lang="en-US" sz="2400" dirty="0"/>
              <a:t>is an </a:t>
            </a:r>
            <a:r>
              <a:rPr lang="en-US" sz="2400" b="1" u="sng" dirty="0">
                <a:solidFill>
                  <a:srgbClr val="0070C0"/>
                </a:solidFill>
              </a:rPr>
              <a:t>unsigned</a:t>
            </a:r>
            <a:r>
              <a:rPr lang="en-US" sz="2400" dirty="0"/>
              <a:t> (positive numbers) </a:t>
            </a:r>
            <a:r>
              <a:rPr lang="en-US" sz="2400" b="1" u="sng" dirty="0">
                <a:solidFill>
                  <a:srgbClr val="0070C0"/>
                </a:solidFill>
              </a:rPr>
              <a:t>memory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u="sng" dirty="0">
                <a:solidFill>
                  <a:srgbClr val="0070C0"/>
                </a:solidFill>
              </a:rPr>
              <a:t>address</a:t>
            </a:r>
          </a:p>
          <a:p>
            <a:pPr lvl="2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chemeClr val="accent5"/>
                </a:solidFill>
              </a:rPr>
              <a:t>pointer</a:t>
            </a:r>
            <a:r>
              <a:rPr lang="en-US" sz="2400" dirty="0"/>
              <a:t> is defined by placing a </a:t>
            </a:r>
            <a:r>
              <a:rPr lang="en-US" sz="2400" b="1" i="1" dirty="0">
                <a:solidFill>
                  <a:schemeClr val="accent1"/>
                </a:solidFill>
              </a:rPr>
              <a:t>star (</a:t>
            </a:r>
            <a:r>
              <a:rPr lang="en-US" sz="2400" dirty="0"/>
              <a:t>or </a:t>
            </a:r>
            <a:r>
              <a:rPr lang="en-US" sz="2400" b="1" i="1" dirty="0">
                <a:solidFill>
                  <a:schemeClr val="accent1"/>
                </a:solidFill>
              </a:rPr>
              <a:t>asterisk) </a:t>
            </a:r>
            <a:r>
              <a:rPr lang="en-US" sz="2400" b="1" dirty="0">
                <a:solidFill>
                  <a:schemeClr val="accent1"/>
                </a:solidFill>
              </a:rPr>
              <a:t>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>
                <a:solidFill>
                  <a:schemeClr val="accent1"/>
                </a:solidFill>
              </a:rPr>
              <a:t>) </a:t>
            </a:r>
            <a:r>
              <a:rPr lang="en-US" sz="2400" b="1" i="1" u="sng" dirty="0">
                <a:solidFill>
                  <a:schemeClr val="accent1"/>
                </a:solidFill>
              </a:rPr>
              <a:t>before</a:t>
            </a:r>
            <a:r>
              <a:rPr lang="en-US" sz="2400" i="1" dirty="0"/>
              <a:t> </a:t>
            </a:r>
            <a:r>
              <a:rPr lang="en-US" sz="2400" dirty="0"/>
              <a:t>the identifier (name)</a:t>
            </a:r>
          </a:p>
          <a:p>
            <a:r>
              <a:rPr lang="en-US" sz="2400" dirty="0"/>
              <a:t>You also must specify the </a:t>
            </a:r>
            <a:r>
              <a:rPr lang="en-US" sz="2400" dirty="0">
                <a:solidFill>
                  <a:srgbClr val="0070C0"/>
                </a:solidFill>
              </a:rPr>
              <a:t>type of variable </a:t>
            </a:r>
            <a:r>
              <a:rPr lang="en-US" sz="2400" dirty="0"/>
              <a:t>to which the pointer points</a:t>
            </a:r>
          </a:p>
          <a:p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Pointers are </a:t>
            </a:r>
            <a:r>
              <a:rPr lang="en-US" sz="2200" b="1" u="sng" dirty="0">
                <a:solidFill>
                  <a:schemeClr val="accent5"/>
                </a:solidFill>
                <a:cs typeface="Courier New" panose="02070309020205020404" pitchFamily="49" charset="0"/>
              </a:rPr>
              <a:t>typed</a:t>
            </a:r>
            <a:r>
              <a:rPr lang="en-US" sz="2200" dirty="0">
                <a:cs typeface="Courier New" panose="02070309020205020404" pitchFamily="49" charset="0"/>
              </a:rPr>
              <a:t>! Why?</a:t>
            </a:r>
          </a:p>
          <a:p>
            <a:pPr lvl="1"/>
            <a:r>
              <a:rPr lang="en-US" sz="2200" dirty="0"/>
              <a:t>The compiler needs to know the </a:t>
            </a:r>
            <a:r>
              <a:rPr lang="en-US" sz="2200" dirty="0">
                <a:solidFill>
                  <a:srgbClr val="0070C0"/>
                </a:solidFill>
              </a:rPr>
              <a:t>size </a:t>
            </a:r>
            <a:r>
              <a:rPr lang="en-US" sz="2200" dirty="0">
                <a:solidFill>
                  <a:schemeClr val="tx2"/>
                </a:solidFill>
              </a:rPr>
              <a:t>(</a:t>
            </a:r>
            <a:r>
              <a:rPr lang="en-US" sz="2200" dirty="0" err="1">
                <a:solidFill>
                  <a:srgbClr val="2C895B"/>
                </a:solidFill>
              </a:rPr>
              <a:t>sizeof</a:t>
            </a:r>
            <a:r>
              <a:rPr lang="en-US" sz="2200" dirty="0">
                <a:solidFill>
                  <a:srgbClr val="2C895B"/>
                </a:solidFill>
              </a:rPr>
              <a:t>()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of the data </a:t>
            </a:r>
            <a:r>
              <a:rPr lang="en-US" sz="2200" b="1" dirty="0">
                <a:solidFill>
                  <a:srgbClr val="0070C0"/>
                </a:solidFill>
              </a:rPr>
              <a:t>you are pointing at </a:t>
            </a:r>
            <a:r>
              <a:rPr lang="en-US" sz="2200" dirty="0"/>
              <a:t>(number of consecutive bytes to access) to use the pointer</a:t>
            </a:r>
            <a:endParaRPr lang="en-US" sz="2400" dirty="0"/>
          </a:p>
          <a:p>
            <a:r>
              <a:rPr lang="en-US" sz="2400" dirty="0"/>
              <a:t>When the </a:t>
            </a:r>
            <a:r>
              <a:rPr lang="en-US" sz="2400" b="1" dirty="0" err="1">
                <a:solidFill>
                  <a:srgbClr val="FF0000"/>
                </a:solidFill>
              </a:rPr>
              <a:t>Rside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of a variable </a:t>
            </a:r>
            <a:r>
              <a:rPr lang="en-US" sz="2400" dirty="0"/>
              <a:t>contains a </a:t>
            </a:r>
            <a:r>
              <a:rPr lang="en-US" sz="2400" b="1" dirty="0">
                <a:solidFill>
                  <a:srgbClr val="0070C0"/>
                </a:solidFill>
              </a:rPr>
              <a:t>memory address</a:t>
            </a:r>
            <a:r>
              <a:rPr lang="en-US" sz="2400" dirty="0"/>
              <a:t>, (it </a:t>
            </a:r>
            <a:r>
              <a:rPr lang="en-US" sz="2400" b="1" dirty="0">
                <a:solidFill>
                  <a:srgbClr val="0070C0"/>
                </a:solidFill>
              </a:rPr>
              <a:t>evaluates</a:t>
            </a:r>
            <a:r>
              <a:rPr lang="en-US" sz="2400" dirty="0"/>
              <a:t> to an </a:t>
            </a:r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/>
              <a:t>) the variable is called a </a:t>
            </a:r>
            <a:r>
              <a:rPr lang="en-US" sz="2400" b="1" dirty="0">
                <a:solidFill>
                  <a:schemeClr val="accent5"/>
                </a:solidFill>
              </a:rPr>
              <a:t>pointer variable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8D75B-BE9E-2E49-B916-34CF1C2001AF}"/>
              </a:ext>
            </a:extLst>
          </p:cNvPr>
          <p:cNvSpPr txBox="1"/>
          <p:nvPr/>
        </p:nvSpPr>
        <p:spPr>
          <a:xfrm>
            <a:off x="505421" y="1603459"/>
            <a:ext cx="1127501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pointer; name contains address of a variable of type</a:t>
            </a:r>
          </a:p>
        </p:txBody>
      </p:sp>
    </p:spTree>
    <p:extLst>
      <p:ext uri="{BB962C8B-B14F-4D97-AF65-F5344CB8AC3E}">
        <p14:creationId xmlns:p14="http://schemas.microsoft.com/office/powerpoint/2010/main" val="77851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619191"/>
            <a:ext cx="11304749" cy="59429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28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Pointer variables all use the </a:t>
            </a:r>
            <a:r>
              <a:rPr lang="en-US" sz="2200" b="1" dirty="0">
                <a:solidFill>
                  <a:schemeClr val="accent1"/>
                </a:solidFill>
              </a:rPr>
              <a:t>same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amount of memory </a:t>
            </a:r>
            <a:r>
              <a:rPr lang="en-US" sz="2200" dirty="0"/>
              <a:t>no matter what they point at</a:t>
            </a:r>
          </a:p>
          <a:p>
            <a:endParaRPr lang="en-US" sz="2200" dirty="0"/>
          </a:p>
          <a:p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r>
              <a:rPr lang="en-US" sz="2200" dirty="0">
                <a:cs typeface="Courier New" panose="02070309020205020404" pitchFamily="49" charset="0"/>
              </a:rPr>
              <a:t>Above prints on a 32-raspberry pi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953345" y="3245237"/>
            <a:ext cx="10596880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C0027A-722B-134F-B8AA-2C49394F9F11}"/>
              </a:ext>
            </a:extLst>
          </p:cNvPr>
          <p:cNvSpPr/>
          <p:nvPr/>
        </p:nvSpPr>
        <p:spPr bwMode="auto">
          <a:xfrm>
            <a:off x="5449927" y="5283748"/>
            <a:ext cx="3234372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./example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EF717A-2C6C-EF41-1A23-CB871308C6E7}"/>
              </a:ext>
            </a:extLst>
          </p:cNvPr>
          <p:cNvSpPr/>
          <p:nvPr/>
        </p:nvSpPr>
        <p:spPr bwMode="auto">
          <a:xfrm>
            <a:off x="880598" y="1100123"/>
            <a:ext cx="7466156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</p:spTree>
    <p:extLst>
      <p:ext uri="{BB962C8B-B14F-4D97-AF65-F5344CB8AC3E}">
        <p14:creationId xmlns:p14="http://schemas.microsoft.com/office/powerpoint/2010/main" val="168800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7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80" y="205719"/>
            <a:ext cx="10515600" cy="389281"/>
          </a:xfrm>
        </p:spPr>
        <p:txBody>
          <a:bodyPr/>
          <a:lstStyle/>
          <a:p>
            <a:r>
              <a:rPr lang="en-US" dirty="0"/>
              <a:t>Defining Pointer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789" y="852386"/>
            <a:ext cx="10307725" cy="51532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Assigning a value to a pointer: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  <a:p>
            <a:r>
              <a:rPr lang="en-US" sz="2200" dirty="0"/>
              <a:t>Is the same as writing the following definition and assignment statements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is defined (not initialized) */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 */</a:t>
            </a:r>
          </a:p>
          <a:p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is part of the definition of p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not part of the variable name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chemeClr val="tx2"/>
                </a:solidFill>
              </a:rPr>
              <a:t>name of the variable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>
                <a:solidFill>
                  <a:srgbClr val="F3753F"/>
                </a:solidFill>
              </a:rPr>
              <a:t>simply p</a:t>
            </a:r>
            <a:r>
              <a:rPr lang="en-US" sz="2200" dirty="0"/>
              <a:t>, not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>
                <a:solidFill>
                  <a:srgbClr val="0070C0"/>
                </a:solidFill>
              </a:rPr>
              <a:t>p</a:t>
            </a:r>
          </a:p>
          <a:p>
            <a:r>
              <a:rPr lang="en-US" sz="2200" dirty="0"/>
              <a:t>C mostly ignores whitespace, so these three definitions are equivalent 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69CD6B7-594B-2515-F486-E63657F82106}"/>
              </a:ext>
            </a:extLst>
          </p:cNvPr>
          <p:cNvSpPr/>
          <p:nvPr/>
        </p:nvSpPr>
        <p:spPr bwMode="auto">
          <a:xfrm>
            <a:off x="3221249" y="4607073"/>
            <a:ext cx="5002663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A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B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C */</a:t>
            </a:r>
          </a:p>
        </p:txBody>
      </p:sp>
    </p:spTree>
    <p:extLst>
      <p:ext uri="{BB962C8B-B14F-4D97-AF65-F5344CB8AC3E}">
        <p14:creationId xmlns:p14="http://schemas.microsoft.com/office/powerpoint/2010/main" val="129796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64773"/>
            <a:ext cx="11563298" cy="62732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lvl="1" indent="0">
              <a:buNone/>
            </a:pPr>
            <a:endParaRPr lang="en-US" sz="2400" dirty="0"/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Recommended: </a:t>
            </a:r>
            <a:r>
              <a:rPr lang="en-US" sz="2400" dirty="0"/>
              <a:t>be careful when defining multiple pointers on the same line:</a:t>
            </a:r>
          </a:p>
          <a:p>
            <a:pPr marL="354012" lvl="1" indent="0">
              <a:buNone/>
            </a:pPr>
            <a:r>
              <a:rPr lang="en-US" sz="2400" dirty="0"/>
              <a:t>				is not the same as: </a:t>
            </a:r>
          </a:p>
          <a:p>
            <a:pPr marL="354012" lvl="1" indent="0">
              <a:buNone/>
            </a:pP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Use instead: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505421" y="581881"/>
            <a:ext cx="8314045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p contains the address of an integer */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"points at"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F15BFE-2743-3B48-883C-4C8559C0FC2B}"/>
              </a:ext>
            </a:extLst>
          </p:cNvPr>
          <p:cNvGrpSpPr/>
          <p:nvPr/>
        </p:nvGrpSpPr>
        <p:grpSpPr>
          <a:xfrm>
            <a:off x="1672491" y="4878098"/>
            <a:ext cx="7478110" cy="537587"/>
            <a:chOff x="1668583" y="5074268"/>
            <a:chExt cx="7478110" cy="5375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F172AA-6837-AD45-8FB8-4D0AD10E96D0}"/>
                </a:ext>
              </a:extLst>
            </p:cNvPr>
            <p:cNvSpPr txBox="1"/>
            <p:nvPr/>
          </p:nvSpPr>
          <p:spPr>
            <a:xfrm>
              <a:off x="1668583" y="5150190"/>
              <a:ext cx="226755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4F7AC2-B729-0647-8785-17466D01D784}"/>
                </a:ext>
              </a:extLst>
            </p:cNvPr>
            <p:cNvSpPr txBox="1"/>
            <p:nvPr/>
          </p:nvSpPr>
          <p:spPr>
            <a:xfrm>
              <a:off x="6745227" y="5074268"/>
              <a:ext cx="2401466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76221B-8E97-EA4B-A3F4-0A55E7A63E90}"/>
              </a:ext>
            </a:extLst>
          </p:cNvPr>
          <p:cNvSpPr txBox="1"/>
          <p:nvPr/>
        </p:nvSpPr>
        <p:spPr>
          <a:xfrm>
            <a:off x="2689118" y="5767779"/>
            <a:ext cx="158683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p1;</a:t>
            </a:r>
          </a:p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p2;  </a:t>
            </a:r>
            <a:endParaRPr lang="en-US" sz="24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FF0CF1-B302-6C47-B431-753B45D9AED8}"/>
              </a:ext>
            </a:extLst>
          </p:cNvPr>
          <p:cNvGrpSpPr/>
          <p:nvPr/>
        </p:nvGrpSpPr>
        <p:grpSpPr>
          <a:xfrm>
            <a:off x="3000831" y="1858201"/>
            <a:ext cx="1710968" cy="1149927"/>
            <a:chOff x="10096179" y="3174570"/>
            <a:chExt cx="1710968" cy="11499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35A41C-83E5-8448-9CA3-1468ADD93A48}"/>
                </a:ext>
              </a:extLst>
            </p:cNvPr>
            <p:cNvSpPr txBox="1"/>
            <p:nvPr/>
          </p:nvSpPr>
          <p:spPr>
            <a:xfrm>
              <a:off x="10409085" y="3198167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42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4F4463-DA2C-DE42-B061-6E0B18E0B034}"/>
                </a:ext>
              </a:extLst>
            </p:cNvPr>
            <p:cNvSpPr txBox="1"/>
            <p:nvPr/>
          </p:nvSpPr>
          <p:spPr>
            <a:xfrm>
              <a:off x="10096179" y="3174570"/>
              <a:ext cx="253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i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0ADDE-9700-2743-9CDC-827B64D86848}"/>
                </a:ext>
              </a:extLst>
            </p:cNvPr>
            <p:cNvSpPr txBox="1"/>
            <p:nvPr/>
          </p:nvSpPr>
          <p:spPr>
            <a:xfrm>
              <a:off x="10392709" y="3862832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25B50E-BC5F-5645-8F32-94D194C34F04}"/>
                </a:ext>
              </a:extLst>
            </p:cNvPr>
            <p:cNvSpPr txBox="1"/>
            <p:nvPr/>
          </p:nvSpPr>
          <p:spPr>
            <a:xfrm>
              <a:off x="10096179" y="381905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5" name="U-Turn Arrow 14">
              <a:extLst>
                <a:ext uri="{FF2B5EF4-FFF2-40B4-BE49-F238E27FC236}">
                  <a16:creationId xmlns:a16="http://schemas.microsoft.com/office/drawing/2014/main" id="{6B724B5C-4A22-D44D-8321-86AC512CBD9B}"/>
                </a:ext>
              </a:extLst>
            </p:cNvPr>
            <p:cNvSpPr/>
            <p:nvPr/>
          </p:nvSpPr>
          <p:spPr>
            <a:xfrm rot="5400000" flipH="1">
              <a:off x="11018331" y="3320605"/>
              <a:ext cx="830996" cy="746637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566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10391-D348-0105-839C-BCD22BE23A65}"/>
              </a:ext>
            </a:extLst>
          </p:cNvPr>
          <p:cNvSpPr/>
          <p:nvPr/>
        </p:nvSpPr>
        <p:spPr>
          <a:xfrm>
            <a:off x="8826567" y="1740646"/>
            <a:ext cx="1508545" cy="2411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114BA9-C7DC-674D-45EA-2718CE8EFBEF}"/>
              </a:ext>
            </a:extLst>
          </p:cNvPr>
          <p:cNvSpPr txBox="1"/>
          <p:nvPr/>
        </p:nvSpPr>
        <p:spPr>
          <a:xfrm>
            <a:off x="8885877" y="1936060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52B5B-8D79-8B21-9E7E-15CF0C3497EC}"/>
              </a:ext>
            </a:extLst>
          </p:cNvPr>
          <p:cNvSpPr txBox="1"/>
          <p:nvPr/>
        </p:nvSpPr>
        <p:spPr>
          <a:xfrm>
            <a:off x="8444047" y="1968565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104E5B-0972-0B28-C324-9A5461209901}"/>
              </a:ext>
            </a:extLst>
          </p:cNvPr>
          <p:cNvSpPr txBox="1"/>
          <p:nvPr/>
        </p:nvSpPr>
        <p:spPr>
          <a:xfrm>
            <a:off x="8869501" y="3261184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324C5-5A1C-11AB-3448-A11E852F5101}"/>
              </a:ext>
            </a:extLst>
          </p:cNvPr>
          <p:cNvSpPr txBox="1"/>
          <p:nvPr/>
        </p:nvSpPr>
        <p:spPr>
          <a:xfrm>
            <a:off x="7846812" y="3270117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CD040E34-6730-0106-134E-3194C9E67436}"/>
              </a:ext>
            </a:extLst>
          </p:cNvPr>
          <p:cNvSpPr/>
          <p:nvPr/>
        </p:nvSpPr>
        <p:spPr>
          <a:xfrm rot="5400000" flipH="1">
            <a:off x="9703378" y="2581479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847DEC-0B32-2A47-767C-2587B70BCD89}"/>
              </a:ext>
            </a:extLst>
          </p:cNvPr>
          <p:cNvSpPr txBox="1"/>
          <p:nvPr/>
        </p:nvSpPr>
        <p:spPr>
          <a:xfrm>
            <a:off x="10764845" y="335408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B34B6-E378-8FC2-F86A-0FB40FF1C6A9}"/>
              </a:ext>
            </a:extLst>
          </p:cNvPr>
          <p:cNvSpPr txBox="1"/>
          <p:nvPr/>
        </p:nvSpPr>
        <p:spPr>
          <a:xfrm>
            <a:off x="10846557" y="196438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A6721F-2B68-1FEC-051E-F59F1E1DBB86}"/>
              </a:ext>
            </a:extLst>
          </p:cNvPr>
          <p:cNvSpPr/>
          <p:nvPr/>
        </p:nvSpPr>
        <p:spPr>
          <a:xfrm>
            <a:off x="9516985" y="2505539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4B6025-1A80-49F8-6DB4-52D3CBF32A52}"/>
              </a:ext>
            </a:extLst>
          </p:cNvPr>
          <p:cNvSpPr/>
          <p:nvPr/>
        </p:nvSpPr>
        <p:spPr>
          <a:xfrm>
            <a:off x="9516984" y="2751567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3182B-816E-27AE-9BCD-52DFC0201728}"/>
              </a:ext>
            </a:extLst>
          </p:cNvPr>
          <p:cNvSpPr/>
          <p:nvPr/>
        </p:nvSpPr>
        <p:spPr>
          <a:xfrm>
            <a:off x="9516984" y="3006375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9AB6D-E7A6-5CEE-7B09-66B1D6F7F817}"/>
              </a:ext>
            </a:extLst>
          </p:cNvPr>
          <p:cNvSpPr txBox="1"/>
          <p:nvPr/>
        </p:nvSpPr>
        <p:spPr>
          <a:xfrm>
            <a:off x="9061132" y="814429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contents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BA5B40-9269-21B0-A648-F5B90EC7BE49}"/>
              </a:ext>
            </a:extLst>
          </p:cNvPr>
          <p:cNvSpPr txBox="1"/>
          <p:nvPr/>
        </p:nvSpPr>
        <p:spPr>
          <a:xfrm>
            <a:off x="10859352" y="838625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address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910CE5-6EE1-59CC-2307-9695F25A188E}"/>
              </a:ext>
            </a:extLst>
          </p:cNvPr>
          <p:cNvSpPr/>
          <p:nvPr/>
        </p:nvSpPr>
        <p:spPr>
          <a:xfrm>
            <a:off x="11274665" y="2476663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58F9E1-9B83-2B8F-5004-EDF3FC701FA5}"/>
              </a:ext>
            </a:extLst>
          </p:cNvPr>
          <p:cNvSpPr/>
          <p:nvPr/>
        </p:nvSpPr>
        <p:spPr>
          <a:xfrm>
            <a:off x="11274664" y="2722691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7729ED-0607-A6DC-DEDB-1CAF92E7566C}"/>
              </a:ext>
            </a:extLst>
          </p:cNvPr>
          <p:cNvSpPr/>
          <p:nvPr/>
        </p:nvSpPr>
        <p:spPr>
          <a:xfrm>
            <a:off x="11274664" y="2977499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142665-4962-9B18-6899-4E6B9E4CD24A}"/>
              </a:ext>
            </a:extLst>
          </p:cNvPr>
          <p:cNvSpPr txBox="1"/>
          <p:nvPr/>
        </p:nvSpPr>
        <p:spPr>
          <a:xfrm>
            <a:off x="10335112" y="398193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</p:spTree>
    <p:extLst>
      <p:ext uri="{BB962C8B-B14F-4D97-AF65-F5344CB8AC3E}">
        <p14:creationId xmlns:p14="http://schemas.microsoft.com/office/powerpoint/2010/main" val="214277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110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351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13011" y="621040"/>
            <a:ext cx="7793697" cy="59411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 with any variable, its value can be changed</a:t>
            </a:r>
          </a:p>
          <a:p>
            <a:pPr marL="679450" lvl="2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j */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</a:t>
            </a:r>
            <a:r>
              <a:rPr lang="en-US" sz="2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E7FEDA-6632-4604-7DD5-73AD9B6B60AB}"/>
              </a:ext>
            </a:extLst>
          </p:cNvPr>
          <p:cNvGrpSpPr/>
          <p:nvPr/>
        </p:nvGrpSpPr>
        <p:grpSpPr>
          <a:xfrm>
            <a:off x="5162498" y="1535632"/>
            <a:ext cx="2772950" cy="2411407"/>
            <a:chOff x="5162498" y="1535632"/>
            <a:chExt cx="2772950" cy="24114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AA5360-44D0-3E48-F822-5BA160FFF5EC}"/>
                </a:ext>
              </a:extLst>
            </p:cNvPr>
            <p:cNvSpPr/>
            <p:nvPr/>
          </p:nvSpPr>
          <p:spPr>
            <a:xfrm>
              <a:off x="5421499" y="1535632"/>
              <a:ext cx="1121541" cy="24114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DE8F3D-454F-1145-9E6E-9F93305EC3B6}"/>
                </a:ext>
              </a:extLst>
            </p:cNvPr>
            <p:cNvGrpSpPr/>
            <p:nvPr/>
          </p:nvGrpSpPr>
          <p:grpSpPr>
            <a:xfrm>
              <a:off x="5162498" y="1816598"/>
              <a:ext cx="1813687" cy="1800705"/>
              <a:chOff x="7209786" y="4651331"/>
              <a:chExt cx="1813687" cy="180070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66298-FAA6-AD45-84E5-EB3DB864A1E5}"/>
                  </a:ext>
                </a:extLst>
              </p:cNvPr>
              <p:cNvSpPr txBox="1"/>
              <p:nvPr/>
            </p:nvSpPr>
            <p:spPr>
              <a:xfrm>
                <a:off x="7522692" y="5325706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F8CDD-B7AD-9F4F-8872-A3FDBC372AB8}"/>
                  </a:ext>
                </a:extLst>
              </p:cNvPr>
              <p:cNvSpPr txBox="1"/>
              <p:nvPr/>
            </p:nvSpPr>
            <p:spPr>
              <a:xfrm>
                <a:off x="7209786" y="5302109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92413-63CD-5646-9026-6B3DFC35F809}"/>
                  </a:ext>
                </a:extLst>
              </p:cNvPr>
              <p:cNvSpPr txBox="1"/>
              <p:nvPr/>
            </p:nvSpPr>
            <p:spPr>
              <a:xfrm>
                <a:off x="7506316" y="5990371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E1C23-B83A-8D4A-B136-7769DEEC5699}"/>
                  </a:ext>
                </a:extLst>
              </p:cNvPr>
              <p:cNvSpPr txBox="1"/>
              <p:nvPr/>
            </p:nvSpPr>
            <p:spPr>
              <a:xfrm>
                <a:off x="7209786" y="5946593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0" name="U-Turn Arrow 9">
                <a:extLst>
                  <a:ext uri="{FF2B5EF4-FFF2-40B4-BE49-F238E27FC236}">
                    <a16:creationId xmlns:a16="http://schemas.microsoft.com/office/drawing/2014/main" id="{BAEA332E-0D3A-7F4F-A090-18ABED9ADE21}"/>
                  </a:ext>
                </a:extLst>
              </p:cNvPr>
              <p:cNvSpPr/>
              <p:nvPr/>
            </p:nvSpPr>
            <p:spPr>
              <a:xfrm rot="5400000" flipH="1">
                <a:off x="8234657" y="550312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32D666-40F3-1347-BADD-13DDB9834308}"/>
                  </a:ext>
                </a:extLst>
              </p:cNvPr>
              <p:cNvSpPr txBox="1"/>
              <p:nvPr/>
            </p:nvSpPr>
            <p:spPr>
              <a:xfrm>
                <a:off x="7522692" y="467492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BEC54-C339-C74B-94B2-863B5214E082}"/>
                  </a:ext>
                </a:extLst>
              </p:cNvPr>
              <p:cNvSpPr txBox="1"/>
              <p:nvPr/>
            </p:nvSpPr>
            <p:spPr>
              <a:xfrm>
                <a:off x="7209786" y="4651331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BE8FBC-93F9-BE0B-4C87-4BE4FDC0491F}"/>
                </a:ext>
              </a:extLst>
            </p:cNvPr>
            <p:cNvSpPr txBox="1"/>
            <p:nvPr/>
          </p:nvSpPr>
          <p:spPr>
            <a:xfrm>
              <a:off x="6930045" y="332883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0B4178-E086-3DE6-CAFE-728A8C02BC4E}"/>
                </a:ext>
              </a:extLst>
            </p:cNvPr>
            <p:cNvSpPr txBox="1"/>
            <p:nvPr/>
          </p:nvSpPr>
          <p:spPr>
            <a:xfrm>
              <a:off x="6865924" y="1618114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F754DF-94EC-20CA-0CDD-ECE13DE42010}"/>
                </a:ext>
              </a:extLst>
            </p:cNvPr>
            <p:cNvSpPr txBox="1"/>
            <p:nvPr/>
          </p:nvSpPr>
          <p:spPr>
            <a:xfrm>
              <a:off x="6930044" y="24909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E4A51F-C96A-8F67-8B92-F8743BC11757}"/>
                </a:ext>
              </a:extLst>
            </p:cNvPr>
            <p:cNvSpPr txBox="1"/>
            <p:nvPr/>
          </p:nvSpPr>
          <p:spPr>
            <a:xfrm>
              <a:off x="5416508" y="320487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79C1D-D33E-0C25-D8A2-2465A3D7A896}"/>
              </a:ext>
            </a:extLst>
          </p:cNvPr>
          <p:cNvGrpSpPr/>
          <p:nvPr/>
        </p:nvGrpSpPr>
        <p:grpSpPr>
          <a:xfrm>
            <a:off x="4437065" y="4258813"/>
            <a:ext cx="3562503" cy="2157997"/>
            <a:chOff x="4437065" y="4258813"/>
            <a:chExt cx="3562503" cy="2157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DFC676-40B7-8C65-EED7-12E70EBFF662}"/>
                </a:ext>
              </a:extLst>
            </p:cNvPr>
            <p:cNvSpPr txBox="1"/>
            <p:nvPr/>
          </p:nvSpPr>
          <p:spPr>
            <a:xfrm>
              <a:off x="6994165" y="596953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7B95F-FC15-5128-EDB8-1B1AD1CF3F35}"/>
                </a:ext>
              </a:extLst>
            </p:cNvPr>
            <p:cNvSpPr txBox="1"/>
            <p:nvPr/>
          </p:nvSpPr>
          <p:spPr>
            <a:xfrm>
              <a:off x="6930044" y="425881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19576D-EC3C-740C-CB8F-1B7E8DC38192}"/>
                </a:ext>
              </a:extLst>
            </p:cNvPr>
            <p:cNvSpPr txBox="1"/>
            <p:nvPr/>
          </p:nvSpPr>
          <p:spPr>
            <a:xfrm>
              <a:off x="6994164" y="5131672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849D38-2D2C-C014-9536-C6E2E718AFED}"/>
                </a:ext>
              </a:extLst>
            </p:cNvPr>
            <p:cNvSpPr/>
            <p:nvPr/>
          </p:nvSpPr>
          <p:spPr>
            <a:xfrm>
              <a:off x="5362282" y="4416354"/>
              <a:ext cx="1121541" cy="2000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00C97FB-2AD0-1C40-BDF4-737D5FA30C09}"/>
                </a:ext>
              </a:extLst>
            </p:cNvPr>
            <p:cNvGrpSpPr/>
            <p:nvPr/>
          </p:nvGrpSpPr>
          <p:grpSpPr>
            <a:xfrm>
              <a:off x="4437065" y="4558791"/>
              <a:ext cx="2382588" cy="1800705"/>
              <a:chOff x="9095772" y="4606448"/>
              <a:chExt cx="2382588" cy="180070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606EF-1500-4C46-B0CC-FD3B9B40B538}"/>
                  </a:ext>
                </a:extLst>
              </p:cNvPr>
              <p:cNvSpPr txBox="1"/>
              <p:nvPr/>
            </p:nvSpPr>
            <p:spPr>
              <a:xfrm>
                <a:off x="10080299" y="5280823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E25F7-F23D-E442-8BF4-FF392EB0AE06}"/>
                  </a:ext>
                </a:extLst>
              </p:cNvPr>
              <p:cNvSpPr txBox="1"/>
              <p:nvPr/>
            </p:nvSpPr>
            <p:spPr>
              <a:xfrm>
                <a:off x="9767393" y="5257226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BB872C-C29A-D747-9443-46FEE0DA17ED}"/>
                  </a:ext>
                </a:extLst>
              </p:cNvPr>
              <p:cNvSpPr txBox="1"/>
              <p:nvPr/>
            </p:nvSpPr>
            <p:spPr>
              <a:xfrm>
                <a:off x="10063923" y="594548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14BFC2-3901-EB4F-A01B-31D5C9AF551D}"/>
                  </a:ext>
                </a:extLst>
              </p:cNvPr>
              <p:cNvSpPr txBox="1"/>
              <p:nvPr/>
            </p:nvSpPr>
            <p:spPr>
              <a:xfrm>
                <a:off x="9767393" y="5901710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7" name="U-Turn Arrow 16">
                <a:extLst>
                  <a:ext uri="{FF2B5EF4-FFF2-40B4-BE49-F238E27FC236}">
                    <a16:creationId xmlns:a16="http://schemas.microsoft.com/office/drawing/2014/main" id="{5F37CB1E-362A-F74F-929A-4BF543DD7B84}"/>
                  </a:ext>
                </a:extLst>
              </p:cNvPr>
              <p:cNvSpPr/>
              <p:nvPr/>
            </p:nvSpPr>
            <p:spPr>
              <a:xfrm rot="5400000" flipH="1">
                <a:off x="10544198" y="5180688"/>
                <a:ext cx="1330977" cy="537346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806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07C803-0BDA-174E-A9E0-C5226D64D626}"/>
                  </a:ext>
                </a:extLst>
              </p:cNvPr>
              <p:cNvSpPr txBox="1"/>
              <p:nvPr/>
            </p:nvSpPr>
            <p:spPr>
              <a:xfrm>
                <a:off x="10080299" y="4630045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BC46C3-FE9B-8E4D-A99C-DDEF2F25D096}"/>
                  </a:ext>
                </a:extLst>
              </p:cNvPr>
              <p:cNvSpPr txBox="1"/>
              <p:nvPr/>
            </p:nvSpPr>
            <p:spPr>
              <a:xfrm>
                <a:off x="9767393" y="4606448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9CD25161-45CA-224E-8DA3-3434F59B89E8}"/>
                  </a:ext>
                </a:extLst>
              </p:cNvPr>
              <p:cNvSpPr/>
              <p:nvPr/>
            </p:nvSpPr>
            <p:spPr>
              <a:xfrm>
                <a:off x="9095772" y="5136593"/>
                <a:ext cx="446049" cy="461665"/>
              </a:xfrm>
              <a:prstGeom prst="rightArrow">
                <a:avLst/>
              </a:prstGeom>
              <a:solidFill>
                <a:srgbClr val="2C895B"/>
              </a:solidFill>
              <a:ln>
                <a:solidFill>
                  <a:srgbClr val="2C89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8629EF-D24A-FB0D-486B-4CFEB1D5F7E4}"/>
                </a:ext>
              </a:extLst>
            </p:cNvPr>
            <p:cNvSpPr txBox="1"/>
            <p:nvPr/>
          </p:nvSpPr>
          <p:spPr>
            <a:xfrm>
              <a:off x="5351653" y="600100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98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2464" y="595934"/>
            <a:ext cx="10153816" cy="58927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>
                <a:solidFill>
                  <a:schemeClr val="accent1"/>
                </a:solidFill>
              </a:rPr>
              <a:t>indirection operator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/>
              <a:t>) or the </a:t>
            </a:r>
            <a:r>
              <a:rPr lang="en-US" sz="2400" i="1" dirty="0">
                <a:solidFill>
                  <a:srgbClr val="0070C0"/>
                </a:solidFill>
              </a:rPr>
              <a:t>dereference operator to a variable </a:t>
            </a:r>
            <a:r>
              <a:rPr lang="en-US" sz="2400" dirty="0"/>
              <a:t>is the </a:t>
            </a:r>
            <a:r>
              <a:rPr lang="en-US" sz="2400" b="1" dirty="0"/>
              <a:t>inverse </a:t>
            </a:r>
            <a:r>
              <a:rPr lang="en-US" sz="2400" dirty="0"/>
              <a:t>of the </a:t>
            </a:r>
            <a:r>
              <a:rPr lang="en-US" sz="2400" i="1" dirty="0">
                <a:solidFill>
                  <a:schemeClr val="accent5"/>
                </a:solidFill>
              </a:rPr>
              <a:t>address operator </a:t>
            </a:r>
            <a:r>
              <a:rPr lang="en-US" sz="2400" dirty="0">
                <a:solidFill>
                  <a:schemeClr val="accent5"/>
                </a:solidFill>
              </a:rPr>
              <a:t>(&amp;)</a:t>
            </a:r>
          </a:p>
          <a:p>
            <a:r>
              <a:rPr lang="en-US" sz="2400" b="1" dirty="0"/>
              <a:t>address operator (</a:t>
            </a:r>
            <a:r>
              <a:rPr lang="en-US" sz="2400" b="1" dirty="0">
                <a:solidFill>
                  <a:srgbClr val="2C895B"/>
                </a:solidFill>
              </a:rPr>
              <a:t>&amp;</a:t>
            </a:r>
            <a:r>
              <a:rPr lang="en-US" sz="2400" b="1" dirty="0"/>
              <a:t>) </a:t>
            </a:r>
            <a:r>
              <a:rPr lang="en-US" sz="2400" dirty="0"/>
              <a:t>can be thought of as:</a:t>
            </a:r>
          </a:p>
          <a:p>
            <a:pPr marL="0" indent="0">
              <a:buNone/>
            </a:pPr>
            <a:r>
              <a:rPr lang="en-US" sz="2400" dirty="0"/>
              <a:t>		 </a:t>
            </a:r>
            <a:r>
              <a:rPr lang="en-US" sz="2400" i="1" dirty="0">
                <a:solidFill>
                  <a:schemeClr val="accent1"/>
                </a:solidFill>
              </a:rPr>
              <a:t>"get the address of this box”</a:t>
            </a:r>
            <a:r>
              <a:rPr lang="en-US" sz="2400" dirty="0">
                <a:solidFill>
                  <a:schemeClr val="accent1"/>
                </a:solidFill>
              </a:rPr>
              <a:t>"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indirection operator 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/>
              <a:t>) </a:t>
            </a:r>
            <a:r>
              <a:rPr lang="en-US" sz="2400" dirty="0"/>
              <a:t>can be thought of as: </a:t>
            </a:r>
          </a:p>
          <a:p>
            <a:pPr marL="0" indent="0">
              <a:buNone/>
            </a:pPr>
            <a:r>
              <a:rPr lang="en-US" sz="2400" i="1" dirty="0"/>
              <a:t>		"</a:t>
            </a:r>
            <a:r>
              <a:rPr lang="en-US" sz="2400" i="1" dirty="0">
                <a:solidFill>
                  <a:schemeClr val="accent1"/>
                </a:solidFill>
              </a:rPr>
              <a:t>follow the arrow to the next box and get its contents”"</a:t>
            </a:r>
          </a:p>
          <a:p>
            <a:r>
              <a:rPr lang="en-US" sz="2200" b="1" dirty="0">
                <a:solidFill>
                  <a:schemeClr val="accent6"/>
                </a:solidFill>
              </a:rPr>
              <a:t>Indirection operator causes an additional read to occur</a:t>
            </a:r>
            <a:r>
              <a:rPr lang="en-US" sz="2200" dirty="0">
                <a:solidFill>
                  <a:schemeClr val="accent6"/>
                </a:solidFill>
              </a:rPr>
              <a:t>, when on either the </a:t>
            </a:r>
            <a:r>
              <a:rPr lang="en-US" sz="2200" dirty="0" err="1">
                <a:solidFill>
                  <a:schemeClr val="accent6"/>
                </a:solidFill>
              </a:rPr>
              <a:t>Rside</a:t>
            </a:r>
            <a:r>
              <a:rPr lang="en-US" sz="2200" dirty="0">
                <a:solidFill>
                  <a:schemeClr val="accent6"/>
                </a:solidFill>
              </a:rPr>
              <a:t> or </a:t>
            </a:r>
            <a:r>
              <a:rPr lang="en-US" sz="2200" dirty="0" err="1">
                <a:solidFill>
                  <a:schemeClr val="accent6"/>
                </a:solidFill>
              </a:rPr>
              <a:t>Lside</a:t>
            </a:r>
            <a:r>
              <a:rPr lang="en-US" sz="2200" dirty="0">
                <a:solidFill>
                  <a:schemeClr val="accent6"/>
                </a:solidFill>
              </a:rPr>
              <a:t> of a statement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0000"/>
            <a:ext cx="10515600" cy="400124"/>
          </a:xfrm>
        </p:spPr>
        <p:txBody>
          <a:bodyPr/>
          <a:lstStyle/>
          <a:p>
            <a:r>
              <a:rPr lang="en-US" dirty="0"/>
              <a:t>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7E3E7-64E6-7804-3725-411519FDAADC}"/>
              </a:ext>
            </a:extLst>
          </p:cNvPr>
          <p:cNvGrpSpPr/>
          <p:nvPr/>
        </p:nvGrpSpPr>
        <p:grpSpPr>
          <a:xfrm>
            <a:off x="3753794" y="2810933"/>
            <a:ext cx="3560972" cy="1655931"/>
            <a:chOff x="3753794" y="2810933"/>
            <a:chExt cx="3560972" cy="16559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F7864F-5233-AD25-5DCD-5EF781B00932}"/>
                </a:ext>
              </a:extLst>
            </p:cNvPr>
            <p:cNvSpPr txBox="1"/>
            <p:nvPr/>
          </p:nvSpPr>
          <p:spPr>
            <a:xfrm>
              <a:off x="4847506" y="381778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F519C2-FD14-8AE5-F18A-3F96BAF3CBBD}"/>
                </a:ext>
              </a:extLst>
            </p:cNvPr>
            <p:cNvSpPr txBox="1"/>
            <p:nvPr/>
          </p:nvSpPr>
          <p:spPr>
            <a:xfrm>
              <a:off x="6501723" y="299253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0F94D6-1E61-D47B-5465-D046D91476DA}"/>
                </a:ext>
              </a:extLst>
            </p:cNvPr>
            <p:cNvSpPr txBox="1"/>
            <p:nvPr/>
          </p:nvSpPr>
          <p:spPr>
            <a:xfrm>
              <a:off x="6475580" y="38203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109301-4AE9-88ED-00B8-FC44ABE2CD59}"/>
                </a:ext>
              </a:extLst>
            </p:cNvPr>
            <p:cNvSpPr/>
            <p:nvPr/>
          </p:nvSpPr>
          <p:spPr>
            <a:xfrm>
              <a:off x="4828969" y="2810933"/>
              <a:ext cx="1121541" cy="16559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C0DBC-5B3E-CD44-B8EB-02301496B6A2}"/>
                </a:ext>
              </a:extLst>
            </p:cNvPr>
            <p:cNvGrpSpPr/>
            <p:nvPr/>
          </p:nvGrpSpPr>
          <p:grpSpPr>
            <a:xfrm>
              <a:off x="3753794" y="2960313"/>
              <a:ext cx="2552544" cy="1319698"/>
              <a:chOff x="205821" y="4771317"/>
              <a:chExt cx="2552544" cy="11340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64266-3D3B-7946-9D9E-EF8CFD0BBC23}"/>
                  </a:ext>
                </a:extLst>
              </p:cNvPr>
              <p:cNvSpPr txBox="1"/>
              <p:nvPr/>
            </p:nvSpPr>
            <p:spPr>
              <a:xfrm>
                <a:off x="1360303" y="4771317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D09B4-C6E4-5C44-8504-FCC9916B90E1}"/>
                  </a:ext>
                </a:extLst>
              </p:cNvPr>
              <p:cNvSpPr txBox="1"/>
              <p:nvPr/>
            </p:nvSpPr>
            <p:spPr>
              <a:xfrm>
                <a:off x="205821" y="4799001"/>
                <a:ext cx="1194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 or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*</a:t>
                </a:r>
                <a:r>
                  <a:rPr lang="en-US" sz="2400" dirty="0">
                    <a:solidFill>
                      <a:schemeClr val="tx2"/>
                    </a:solidFill>
                  </a:rPr>
                  <a:t>p)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B8BC04-E9DB-484D-AE67-C47ED55AC578}"/>
                  </a:ext>
                </a:extLst>
              </p:cNvPr>
              <p:cNvSpPr txBox="1"/>
              <p:nvPr/>
            </p:nvSpPr>
            <p:spPr>
              <a:xfrm>
                <a:off x="1343927" y="5435982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36422-1D00-DB46-ADE8-C38B8CA5098C}"/>
                  </a:ext>
                </a:extLst>
              </p:cNvPr>
              <p:cNvSpPr txBox="1"/>
              <p:nvPr/>
            </p:nvSpPr>
            <p:spPr>
              <a:xfrm>
                <a:off x="321238" y="5443658"/>
                <a:ext cx="979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 = </a:t>
                </a:r>
                <a:r>
                  <a:rPr lang="en-US" sz="2400" dirty="0">
                    <a:solidFill>
                      <a:srgbClr val="FF0000"/>
                    </a:solidFill>
                  </a:rPr>
                  <a:t>&amp;</a:t>
                </a:r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U-Turn Arrow 14">
                <a:extLst>
                  <a:ext uri="{FF2B5EF4-FFF2-40B4-BE49-F238E27FC236}">
                    <a16:creationId xmlns:a16="http://schemas.microsoft.com/office/drawing/2014/main" id="{78D1C25D-66AB-8F4D-BE77-27F65B8C14D0}"/>
                  </a:ext>
                </a:extLst>
              </p:cNvPr>
              <p:cNvSpPr/>
              <p:nvPr/>
            </p:nvSpPr>
            <p:spPr>
              <a:xfrm rot="5400000" flipH="1">
                <a:off x="1969549" y="489375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44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058" y="870272"/>
            <a:ext cx="10723857" cy="577741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Rside</a:t>
            </a:r>
            <a:r>
              <a:rPr lang="en-US" sz="2400" dirty="0">
                <a:cs typeface="Courier"/>
              </a:rPr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read</a:t>
            </a:r>
            <a:r>
              <a:rPr lang="en-US" sz="2400" dirty="0">
                <a:solidFill>
                  <a:srgbClr val="2C895B"/>
                </a:solidFill>
              </a:rPr>
              <a:t> and return </a:t>
            </a:r>
            <a:r>
              <a:rPr lang="en-US" sz="2400" dirty="0">
                <a:solidFill>
                  <a:schemeClr val="accent5"/>
                </a:solidFill>
              </a:rPr>
              <a:t>the contents at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two reads of memory on the </a:t>
            </a:r>
            <a:r>
              <a:rPr lang="en-US" sz="2400" dirty="0" err="1">
                <a:solidFill>
                  <a:srgbClr val="FF0000"/>
                </a:solidFill>
              </a:rPr>
              <a:t>Rside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1080851" y="3394842"/>
            <a:ext cx="10282839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the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contents of memory pointed at by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C84BF-8084-AB46-BAAD-9D0172D562E4}"/>
              </a:ext>
            </a:extLst>
          </p:cNvPr>
          <p:cNvGrpSpPr/>
          <p:nvPr/>
        </p:nvGrpSpPr>
        <p:grpSpPr>
          <a:xfrm>
            <a:off x="3456010" y="3659839"/>
            <a:ext cx="3618958" cy="1723007"/>
            <a:chOff x="2990416" y="1545604"/>
            <a:chExt cx="3618958" cy="17230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7A701-3B06-204E-85EA-5FDA28F1E990}"/>
                </a:ext>
              </a:extLst>
            </p:cNvPr>
            <p:cNvSpPr txBox="1"/>
            <p:nvPr/>
          </p:nvSpPr>
          <p:spPr>
            <a:xfrm>
              <a:off x="3980234" y="2388702"/>
              <a:ext cx="99568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E7E8B5-ABAF-414E-BFBB-4E37A5122DDB}"/>
                </a:ext>
              </a:extLst>
            </p:cNvPr>
            <p:cNvSpPr txBox="1"/>
            <p:nvPr/>
          </p:nvSpPr>
          <p:spPr>
            <a:xfrm>
              <a:off x="2990416" y="2406587"/>
              <a:ext cx="1040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tx2"/>
                  </a:solidFill>
                </a:rPr>
                <a:t>Rside</a:t>
              </a:r>
              <a:r>
                <a:rPr lang="en-US" sz="2000" dirty="0">
                  <a:solidFill>
                    <a:schemeClr val="tx2"/>
                  </a:solidFill>
                </a:rPr>
                <a:t> 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993BEE-9274-5A4D-B1C0-13E32D7EDF80}"/>
                </a:ext>
              </a:extLst>
            </p:cNvPr>
            <p:cNvSpPr txBox="1"/>
            <p:nvPr/>
          </p:nvSpPr>
          <p:spPr>
            <a:xfrm>
              <a:off x="5613694" y="2354238"/>
              <a:ext cx="995680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0x0c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659B5-ADE6-624E-A331-A1B876C427A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4537476" y="2559631"/>
              <a:ext cx="1076218" cy="1005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5217DC-A905-5449-A634-F7FA341F46CF}"/>
                </a:ext>
              </a:extLst>
            </p:cNvPr>
            <p:cNvSpPr txBox="1"/>
            <p:nvPr/>
          </p:nvSpPr>
          <p:spPr>
            <a:xfrm>
              <a:off x="3651486" y="286850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AB13E5-DBC0-7444-920A-AB1076D39EF7}"/>
                </a:ext>
              </a:extLst>
            </p:cNvPr>
            <p:cNvSpPr txBox="1"/>
            <p:nvPr/>
          </p:nvSpPr>
          <p:spPr>
            <a:xfrm>
              <a:off x="3980234" y="2855283"/>
              <a:ext cx="99568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0x0c</a:t>
              </a: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B16FBC2A-3BFB-9643-97C8-DAF1F6325C7B}"/>
                </a:ext>
              </a:extLst>
            </p:cNvPr>
            <p:cNvSpPr/>
            <p:nvPr/>
          </p:nvSpPr>
          <p:spPr>
            <a:xfrm flipH="1" flipV="1">
              <a:off x="3603563" y="1545604"/>
              <a:ext cx="2670813" cy="152221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D61B9F-F176-B042-AE37-8D6E320B65E0}"/>
                </a:ext>
              </a:extLst>
            </p:cNvPr>
            <p:cNvSpPr txBox="1"/>
            <p:nvPr/>
          </p:nvSpPr>
          <p:spPr>
            <a:xfrm>
              <a:off x="5573933" y="284683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copy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FCEB43-4872-3C4F-AC01-D5FB933139F4}"/>
                </a:ext>
              </a:extLst>
            </p:cNvPr>
            <p:cNvSpPr txBox="1"/>
            <p:nvPr/>
          </p:nvSpPr>
          <p:spPr>
            <a:xfrm>
              <a:off x="3512116" y="2027076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BF6CB1-3C88-9F4A-A512-225E48AB0CBC}"/>
                </a:ext>
              </a:extLst>
            </p:cNvPr>
            <p:cNvSpPr txBox="1"/>
            <p:nvPr/>
          </p:nvSpPr>
          <p:spPr>
            <a:xfrm>
              <a:off x="5787006" y="200848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500FD7-2E31-1E3F-0807-E40DEDE11531}"/>
              </a:ext>
            </a:extLst>
          </p:cNvPr>
          <p:cNvGrpSpPr/>
          <p:nvPr/>
        </p:nvGrpSpPr>
        <p:grpSpPr>
          <a:xfrm>
            <a:off x="734344" y="3756680"/>
            <a:ext cx="3211525" cy="2463524"/>
            <a:chOff x="5092582" y="3447006"/>
            <a:chExt cx="3211525" cy="24635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A64F80-7151-D42C-014D-4BE5BB2B8F09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7177DB46-0823-2DE2-2AB1-FFC92BB7B74B}"/>
                </a:ext>
              </a:extLst>
            </p:cNvPr>
            <p:cNvSpPr/>
            <p:nvPr/>
          </p:nvSpPr>
          <p:spPr>
            <a:xfrm>
              <a:off x="6385119" y="3447006"/>
              <a:ext cx="223520" cy="1226055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15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4908" y="806027"/>
            <a:ext cx="5476932" cy="453826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1014694" y="1885207"/>
            <a:ext cx="4534917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1113804" y="4380915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4084963" y="4193531"/>
            <a:ext cx="3211525" cy="1604042"/>
            <a:chOff x="5092582" y="4306488"/>
            <a:chExt cx="3211525" cy="1604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>
              <a:off x="5745636" y="4306488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AC6D23-5889-E45B-1263-DA43E5A97FA2}"/>
              </a:ext>
            </a:extLst>
          </p:cNvPr>
          <p:cNvGrpSpPr/>
          <p:nvPr/>
        </p:nvGrpSpPr>
        <p:grpSpPr>
          <a:xfrm>
            <a:off x="1113804" y="2983477"/>
            <a:ext cx="1861388" cy="793870"/>
            <a:chOff x="1315889" y="4511724"/>
            <a:chExt cx="1861388" cy="7938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B39C6E-78E4-ACD5-279B-D01B24624B92}"/>
                </a:ext>
              </a:extLst>
            </p:cNvPr>
            <p:cNvSpPr txBox="1"/>
            <p:nvPr/>
          </p:nvSpPr>
          <p:spPr>
            <a:xfrm>
              <a:off x="1315889" y="4936262"/>
              <a:ext cx="186138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706352F6-828E-CE43-9A2D-0BED4F9B18C4}"/>
                </a:ext>
              </a:extLst>
            </p:cNvPr>
            <p:cNvSpPr/>
            <p:nvPr/>
          </p:nvSpPr>
          <p:spPr>
            <a:xfrm>
              <a:off x="2114790" y="4511724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99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0178" y="981157"/>
            <a:ext cx="11277600" cy="48956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Lside</a:t>
            </a:r>
            <a:r>
              <a:rPr lang="en-US" sz="2400" dirty="0">
                <a:cs typeface="Courier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Courier"/>
              </a:rPr>
              <a:t> </a:t>
            </a: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write</a:t>
            </a:r>
            <a:r>
              <a:rPr lang="en-US" sz="2400" dirty="0">
                <a:solidFill>
                  <a:srgbClr val="2C895B"/>
                </a:solidFill>
              </a:rPr>
              <a:t> the evaluation of the </a:t>
            </a:r>
            <a:r>
              <a:rPr lang="en-US" sz="2400" dirty="0" err="1">
                <a:solidFill>
                  <a:srgbClr val="2C895B"/>
                </a:solidFill>
              </a:rPr>
              <a:t>Rside</a:t>
            </a:r>
            <a:r>
              <a:rPr lang="en-US" sz="2400" dirty="0">
                <a:solidFill>
                  <a:srgbClr val="2C895B"/>
                </a:solidFill>
              </a:rPr>
              <a:t> expression </a:t>
            </a:r>
            <a:r>
              <a:rPr lang="en-US" sz="2400" dirty="0">
                <a:solidFill>
                  <a:schemeClr val="accent5"/>
                </a:solidFill>
              </a:rPr>
              <a:t>to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one read of memory and one write of memory on the </a:t>
            </a:r>
            <a:r>
              <a:rPr lang="en-US" sz="2400" dirty="0" err="1">
                <a:solidFill>
                  <a:srgbClr val="FF0000"/>
                </a:solidFill>
              </a:rPr>
              <a:t>Lside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6427D2-9A44-8547-A66F-7FB644638F6A}"/>
              </a:ext>
            </a:extLst>
          </p:cNvPr>
          <p:cNvSpPr/>
          <p:nvPr/>
        </p:nvSpPr>
        <p:spPr bwMode="auto">
          <a:xfrm>
            <a:off x="1369977" y="3334840"/>
            <a:ext cx="1032744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value of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 pointed at by p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7CA3ED-9EEC-0148-8110-EA0CE49BB46B}"/>
              </a:ext>
            </a:extLst>
          </p:cNvPr>
          <p:cNvGrpSpPr/>
          <p:nvPr/>
        </p:nvGrpSpPr>
        <p:grpSpPr>
          <a:xfrm>
            <a:off x="3275399" y="4113674"/>
            <a:ext cx="3876376" cy="2126279"/>
            <a:chOff x="2606535" y="5213635"/>
            <a:chExt cx="3876376" cy="2126279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3A6B781A-DE87-A542-B843-8CF61097271E}"/>
                </a:ext>
              </a:extLst>
            </p:cNvPr>
            <p:cNvSpPr/>
            <p:nvPr/>
          </p:nvSpPr>
          <p:spPr>
            <a:xfrm rot="13018334" flipH="1" flipV="1">
              <a:off x="3972298" y="5682193"/>
              <a:ext cx="2510613" cy="165772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15FB65-306F-F54B-AA57-B07111F270DD}"/>
                </a:ext>
              </a:extLst>
            </p:cNvPr>
            <p:cNvGrpSpPr/>
            <p:nvPr/>
          </p:nvGrpSpPr>
          <p:grpSpPr>
            <a:xfrm>
              <a:off x="2606535" y="5213635"/>
              <a:ext cx="3693879" cy="1465107"/>
              <a:chOff x="2606535" y="5213635"/>
              <a:chExt cx="3693879" cy="146510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BF76E3-54DC-FC4A-B585-DD6DAFEC0BDD}"/>
                  </a:ext>
                </a:extLst>
              </p:cNvPr>
              <p:cNvSpPr txBox="1"/>
              <p:nvPr/>
            </p:nvSpPr>
            <p:spPr>
              <a:xfrm>
                <a:off x="3741970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31C5BE-8468-6241-B025-27C49E956C2B}"/>
                  </a:ext>
                </a:extLst>
              </p:cNvPr>
              <p:cNvSpPr txBox="1"/>
              <p:nvPr/>
            </p:nvSpPr>
            <p:spPr>
              <a:xfrm>
                <a:off x="2963499" y="5270518"/>
                <a:ext cx="7024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tx2"/>
                    </a:solidFill>
                  </a:rPr>
                  <a:t>int x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E5AB6C-CF4F-1A4B-85AE-B05031AFE796}"/>
                  </a:ext>
                </a:extLst>
              </p:cNvPr>
              <p:cNvSpPr txBox="1"/>
              <p:nvPr/>
            </p:nvSpPr>
            <p:spPr>
              <a:xfrm>
                <a:off x="5304734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EB8A2AE-F5C5-A04C-B7AF-90F0A20A7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4046" y="5972197"/>
                <a:ext cx="1095896" cy="8374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63ABD8-3C50-3841-B1CE-8441C215B0BC}"/>
                  </a:ext>
                </a:extLst>
              </p:cNvPr>
              <p:cNvSpPr txBox="1"/>
              <p:nvPr/>
            </p:nvSpPr>
            <p:spPr>
              <a:xfrm>
                <a:off x="2606535" y="5784024"/>
                <a:ext cx="109517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>
                    <a:solidFill>
                      <a:schemeClr val="tx2"/>
                    </a:solidFill>
                  </a:rPr>
                  <a:t>Lside</a:t>
                </a:r>
                <a:r>
                  <a:rPr lang="en-US" sz="2200" dirty="0">
                    <a:solidFill>
                      <a:schemeClr val="tx2"/>
                    </a:solidFill>
                  </a:rPr>
                  <a:t> 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2A2921-FDDA-254A-B148-F5C0E552F567}"/>
                  </a:ext>
                </a:extLst>
              </p:cNvPr>
              <p:cNvSpPr txBox="1"/>
              <p:nvPr/>
            </p:nvSpPr>
            <p:spPr>
              <a:xfrm>
                <a:off x="3726206" y="5287354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7F9240-235C-5F42-BE66-AD674309289B}"/>
                  </a:ext>
                </a:extLst>
              </p:cNvPr>
              <p:cNvSpPr txBox="1"/>
              <p:nvPr/>
            </p:nvSpPr>
            <p:spPr>
              <a:xfrm>
                <a:off x="5039882" y="5213635"/>
                <a:ext cx="78098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97781-8E25-0649-B0C7-269E319FBE18}"/>
                  </a:ext>
                </a:extLst>
              </p:cNvPr>
              <p:cNvSpPr txBox="1"/>
              <p:nvPr/>
            </p:nvSpPr>
            <p:spPr>
              <a:xfrm>
                <a:off x="5423766" y="6186274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12F02F-CCE1-1243-AD1A-ED73CF829454}"/>
                  </a:ext>
                </a:extLst>
              </p:cNvPr>
              <p:cNvSpPr txBox="1"/>
              <p:nvPr/>
            </p:nvSpPr>
            <p:spPr>
              <a:xfrm>
                <a:off x="3314717" y="6278632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64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98133" y="1130992"/>
            <a:ext cx="5476932" cy="453826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2057919" y="2210172"/>
            <a:ext cx="4534917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42;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2157029" y="4705880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171887" y="3641162"/>
            <a:ext cx="2058299" cy="1584935"/>
            <a:chOff x="1231389" y="4249829"/>
            <a:chExt cx="2058299" cy="15849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1231389" y="4634435"/>
              <a:ext cx="186138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read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 rot="2570568">
              <a:off x="3066168" y="4249829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514A87-A989-B8CD-0D78-90EBC2BD94F5}"/>
              </a:ext>
            </a:extLst>
          </p:cNvPr>
          <p:cNvGrpSpPr/>
          <p:nvPr/>
        </p:nvGrpSpPr>
        <p:grpSpPr>
          <a:xfrm>
            <a:off x="139134" y="2467921"/>
            <a:ext cx="2028797" cy="646331"/>
            <a:chOff x="1315889" y="4694962"/>
            <a:chExt cx="2028797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E40F89-3B92-21DF-1F17-95A746847B6B}"/>
                </a:ext>
              </a:extLst>
            </p:cNvPr>
            <p:cNvSpPr txBox="1"/>
            <p:nvPr/>
          </p:nvSpPr>
          <p:spPr>
            <a:xfrm>
              <a:off x="1315889" y="4694962"/>
              <a:ext cx="186138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036F9708-4B3C-47FE-1C39-C93268ECA4AF}"/>
                </a:ext>
              </a:extLst>
            </p:cNvPr>
            <p:cNvSpPr/>
            <p:nvPr/>
          </p:nvSpPr>
          <p:spPr>
            <a:xfrm rot="8094592">
              <a:off x="3026673" y="5016457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08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778937" cy="389281"/>
          </a:xfrm>
        </p:spPr>
        <p:txBody>
          <a:bodyPr/>
          <a:lstStyle/>
          <a:p>
            <a:r>
              <a:rPr lang="en-US" dirty="0"/>
              <a:t>Each use of a * operator results in one additional read 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8889" y="664100"/>
            <a:ext cx="10932333" cy="123520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cs typeface="Consolas" panose="020B0609020204030204" pitchFamily="49" charset="0"/>
              </a:rPr>
              <a:t>RULE: </a:t>
            </a:r>
            <a:r>
              <a:rPr lang="en-US" sz="2800" b="1" dirty="0">
                <a:cs typeface="Consolas" panose="020B0609020204030204" pitchFamily="49" charset="0"/>
              </a:rPr>
              <a:t>Each</a:t>
            </a:r>
            <a:r>
              <a:rPr lang="en-US" sz="2800" dirty="0"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*</a:t>
            </a:r>
            <a:r>
              <a:rPr lang="en-US" sz="2800" dirty="0">
                <a:cs typeface="Consolas" panose="020B0609020204030204" pitchFamily="49" charset="0"/>
              </a:rPr>
              <a:t> when used as a dereference operator in a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statement</a:t>
            </a:r>
            <a:r>
              <a:rPr lang="en-US" sz="2800" dirty="0">
                <a:cs typeface="Consolas" panose="020B0609020204030204" pitchFamily="49" charset="0"/>
              </a:rPr>
              <a:t> (either </a:t>
            </a:r>
            <a:r>
              <a:rPr lang="en-US" sz="2800" dirty="0" err="1">
                <a:solidFill>
                  <a:srgbClr val="F37440"/>
                </a:solidFill>
                <a:cs typeface="Consolas" panose="020B0609020204030204" pitchFamily="49" charset="0"/>
              </a:rPr>
              <a:t>Lside</a:t>
            </a:r>
            <a:r>
              <a:rPr lang="en-US" sz="2800" dirty="0">
                <a:cs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rgbClr val="2C895B"/>
                </a:solidFill>
                <a:cs typeface="Consolas" panose="020B0609020204030204" pitchFamily="49" charset="0"/>
              </a:rPr>
              <a:t>Rside</a:t>
            </a:r>
            <a:r>
              <a:rPr lang="en-US" sz="2800" dirty="0"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generates an </a:t>
            </a:r>
            <a:r>
              <a:rPr lang="en-US" sz="2800" u="sng" dirty="0">
                <a:solidFill>
                  <a:srgbClr val="0070C0"/>
                </a:solidFill>
                <a:cs typeface="Consolas" panose="020B0609020204030204" pitchFamily="49" charset="0"/>
              </a:rPr>
              <a:t>additional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 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F2FC9-5764-0A48-A38F-89035694DF04}"/>
              </a:ext>
            </a:extLst>
          </p:cNvPr>
          <p:cNvSpPr txBox="1"/>
          <p:nvPr/>
        </p:nvSpPr>
        <p:spPr>
          <a:xfrm>
            <a:off x="279607" y="2695105"/>
            <a:ext cx="287676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2, y = 1;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y;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read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6546C1-D604-C348-908A-D9BB2DFF0A06}"/>
              </a:ext>
            </a:extLst>
          </p:cNvPr>
          <p:cNvSpPr txBox="1"/>
          <p:nvPr/>
        </p:nvSpPr>
        <p:spPr>
          <a:xfrm>
            <a:off x="7707953" y="2804179"/>
            <a:ext cx="436012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2, y = 1;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&amp;y;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*x;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two reads on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rside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93BBDF-74A9-B546-9005-AB9AE6CA8FB6}"/>
              </a:ext>
            </a:extLst>
          </p:cNvPr>
          <p:cNvGrpSpPr/>
          <p:nvPr/>
        </p:nvGrpSpPr>
        <p:grpSpPr>
          <a:xfrm>
            <a:off x="279607" y="3772095"/>
            <a:ext cx="2640088" cy="1413296"/>
            <a:chOff x="4708576" y="1363428"/>
            <a:chExt cx="2640088" cy="14132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FA7A6A-5181-2148-9331-D6168E1D9F64}"/>
                </a:ext>
              </a:extLst>
            </p:cNvPr>
            <p:cNvSpPr txBox="1"/>
            <p:nvPr/>
          </p:nvSpPr>
          <p:spPr>
            <a:xfrm>
              <a:off x="5513409" y="1511156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DEC0BB-D5A7-7141-94E8-B07DAB6BB561}"/>
                </a:ext>
              </a:extLst>
            </p:cNvPr>
            <p:cNvSpPr txBox="1"/>
            <p:nvPr/>
          </p:nvSpPr>
          <p:spPr>
            <a:xfrm>
              <a:off x="5200503" y="14875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EB16B0-3ABC-4348-829A-C09B9C6DEC1E}"/>
                </a:ext>
              </a:extLst>
            </p:cNvPr>
            <p:cNvSpPr txBox="1"/>
            <p:nvPr/>
          </p:nvSpPr>
          <p:spPr>
            <a:xfrm>
              <a:off x="5487699" y="2238637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7C080-B948-454C-BCEE-9E4F6A2064D0}"/>
                </a:ext>
              </a:extLst>
            </p:cNvPr>
            <p:cNvSpPr txBox="1"/>
            <p:nvPr/>
          </p:nvSpPr>
          <p:spPr>
            <a:xfrm>
              <a:off x="5157858" y="22210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C4BEDD-B48C-494B-AAE0-D77FC775CD14}"/>
                </a:ext>
              </a:extLst>
            </p:cNvPr>
            <p:cNvSpPr txBox="1"/>
            <p:nvPr/>
          </p:nvSpPr>
          <p:spPr>
            <a:xfrm>
              <a:off x="6498829" y="13634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094B610-E33E-A242-AFA6-045227E78338}"/>
                </a:ext>
              </a:extLst>
            </p:cNvPr>
            <p:cNvSpPr/>
            <p:nvPr/>
          </p:nvSpPr>
          <p:spPr>
            <a:xfrm flipH="1" flipV="1">
              <a:off x="4708576" y="1665976"/>
              <a:ext cx="2640088" cy="775447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780C10-8758-9442-BF93-2FD13F536FE6}"/>
                </a:ext>
              </a:extLst>
            </p:cNvPr>
            <p:cNvSpPr txBox="1"/>
            <p:nvPr/>
          </p:nvSpPr>
          <p:spPr>
            <a:xfrm>
              <a:off x="6473044" y="240739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B3E5A0-3C01-AB4B-B346-2BCA483E12EC}"/>
              </a:ext>
            </a:extLst>
          </p:cNvPr>
          <p:cNvGrpSpPr/>
          <p:nvPr/>
        </p:nvGrpSpPr>
        <p:grpSpPr>
          <a:xfrm>
            <a:off x="8213849" y="3375527"/>
            <a:ext cx="3771620" cy="2508434"/>
            <a:chOff x="190430" y="3554349"/>
            <a:chExt cx="3771620" cy="25084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E8BFE0-8967-8D4A-9A8F-DE477B6DE645}"/>
                </a:ext>
              </a:extLst>
            </p:cNvPr>
            <p:cNvSpPr txBox="1"/>
            <p:nvPr/>
          </p:nvSpPr>
          <p:spPr>
            <a:xfrm>
              <a:off x="584816" y="458357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E6749-17B1-C349-93B5-19E579F243F4}"/>
                </a:ext>
              </a:extLst>
            </p:cNvPr>
            <p:cNvSpPr txBox="1"/>
            <p:nvPr/>
          </p:nvSpPr>
          <p:spPr>
            <a:xfrm>
              <a:off x="256068" y="460032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AD75D6-4EBA-E94F-980B-1075268A5711}"/>
                </a:ext>
              </a:extLst>
            </p:cNvPr>
            <p:cNvSpPr txBox="1"/>
            <p:nvPr/>
          </p:nvSpPr>
          <p:spPr>
            <a:xfrm>
              <a:off x="2673782" y="4569547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84C3FEC-E1C3-0E4F-A2EB-F83636DFBD51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1082656" y="4784991"/>
              <a:ext cx="1591126" cy="1538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9BBF78-6DF5-984C-A560-7E0E380A8759}"/>
                </a:ext>
              </a:extLst>
            </p:cNvPr>
            <p:cNvSpPr txBox="1"/>
            <p:nvPr/>
          </p:nvSpPr>
          <p:spPr>
            <a:xfrm>
              <a:off x="217777" y="538175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217371-825C-1B4F-91F0-C70332F4C72F}"/>
                </a:ext>
              </a:extLst>
            </p:cNvPr>
            <p:cNvSpPr txBox="1"/>
            <p:nvPr/>
          </p:nvSpPr>
          <p:spPr>
            <a:xfrm>
              <a:off x="546525" y="5368532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471B5F8E-26FF-154F-9F01-25D5A0C0289D}"/>
                </a:ext>
              </a:extLst>
            </p:cNvPr>
            <p:cNvSpPr/>
            <p:nvPr/>
          </p:nvSpPr>
          <p:spPr>
            <a:xfrm flipH="1" flipV="1">
              <a:off x="210403" y="3554349"/>
              <a:ext cx="3218655" cy="2028324"/>
            </a:xfrm>
            <a:prstGeom prst="arc">
              <a:avLst>
                <a:gd name="adj1" fmla="val 1177544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52DFC-F859-4E40-ACCC-0D94AFC4144D}"/>
                </a:ext>
              </a:extLst>
            </p:cNvPr>
            <p:cNvSpPr txBox="1"/>
            <p:nvPr/>
          </p:nvSpPr>
          <p:spPr>
            <a:xfrm>
              <a:off x="3133465" y="496181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77DC10-EE88-CF40-877F-03C0A0EDC8A4}"/>
                </a:ext>
              </a:extLst>
            </p:cNvPr>
            <p:cNvSpPr txBox="1"/>
            <p:nvPr/>
          </p:nvSpPr>
          <p:spPr>
            <a:xfrm>
              <a:off x="666438" y="566267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FEA10F-888A-C44C-AFE1-2FE0F987C504}"/>
                </a:ext>
              </a:extLst>
            </p:cNvPr>
            <p:cNvSpPr txBox="1"/>
            <p:nvPr/>
          </p:nvSpPr>
          <p:spPr>
            <a:xfrm>
              <a:off x="190430" y="4891443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BB6C25-9E00-6446-BEC5-E6B0E90DEE0F}"/>
                </a:ext>
              </a:extLst>
            </p:cNvPr>
            <p:cNvSpPr txBox="1"/>
            <p:nvPr/>
          </p:nvSpPr>
          <p:spPr>
            <a:xfrm>
              <a:off x="3649144" y="456973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167114-4509-F15A-5532-2C6DD2586D47}"/>
              </a:ext>
            </a:extLst>
          </p:cNvPr>
          <p:cNvGrpSpPr/>
          <p:nvPr/>
        </p:nvGrpSpPr>
        <p:grpSpPr>
          <a:xfrm>
            <a:off x="4139815" y="2685202"/>
            <a:ext cx="1581231" cy="2517726"/>
            <a:chOff x="4091054" y="3738001"/>
            <a:chExt cx="1581231" cy="25177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F8CBCD-BE5E-0A3F-B9E4-B57D0D868F10}"/>
                </a:ext>
              </a:extLst>
            </p:cNvPr>
            <p:cNvSpPr/>
            <p:nvPr/>
          </p:nvSpPr>
          <p:spPr>
            <a:xfrm>
              <a:off x="4091054" y="3738001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350764-722B-6F5F-A54C-F1E764797A6B}"/>
                </a:ext>
              </a:extLst>
            </p:cNvPr>
            <p:cNvSpPr txBox="1"/>
            <p:nvPr/>
          </p:nvSpPr>
          <p:spPr>
            <a:xfrm>
              <a:off x="4143773" y="443118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62580-30F7-FC5B-F3A0-8AD89AB10DD9}"/>
                </a:ext>
              </a:extLst>
            </p:cNvPr>
            <p:cNvSpPr txBox="1"/>
            <p:nvPr/>
          </p:nvSpPr>
          <p:spPr>
            <a:xfrm>
              <a:off x="5359379" y="381822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3629C-621E-C446-AEE2-B909D33E7B18}"/>
                </a:ext>
              </a:extLst>
            </p:cNvPr>
            <p:cNvSpPr txBox="1"/>
            <p:nvPr/>
          </p:nvSpPr>
          <p:spPr>
            <a:xfrm>
              <a:off x="4153984" y="387581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D5F1DD59-E557-245B-5787-1A42685E29EE}"/>
                </a:ext>
              </a:extLst>
            </p:cNvPr>
            <p:cNvSpPr/>
            <p:nvPr/>
          </p:nvSpPr>
          <p:spPr>
            <a:xfrm rot="3243134" flipH="1">
              <a:off x="4487099" y="3992831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AE3728-C1A8-9289-CCE1-672C4B852A22}"/>
                </a:ext>
              </a:extLst>
            </p:cNvPr>
            <p:cNvSpPr txBox="1"/>
            <p:nvPr/>
          </p:nvSpPr>
          <p:spPr>
            <a:xfrm>
              <a:off x="5281872" y="442227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F3A869-FB36-28D3-EF6A-43886BAB263E}"/>
              </a:ext>
            </a:extLst>
          </p:cNvPr>
          <p:cNvGrpSpPr/>
          <p:nvPr/>
        </p:nvGrpSpPr>
        <p:grpSpPr>
          <a:xfrm>
            <a:off x="3709564" y="2955520"/>
            <a:ext cx="3555226" cy="1562729"/>
            <a:chOff x="3660803" y="4008319"/>
            <a:chExt cx="3555226" cy="15627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6B83D1-5D17-07FE-57BF-8C5F2D6783F7}"/>
                </a:ext>
              </a:extLst>
            </p:cNvPr>
            <p:cNvSpPr txBox="1"/>
            <p:nvPr/>
          </p:nvSpPr>
          <p:spPr>
            <a:xfrm>
              <a:off x="4143773" y="518496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6A78F4-CF3E-EBAF-3C17-B7B587A8363A}"/>
                </a:ext>
              </a:extLst>
            </p:cNvPr>
            <p:cNvSpPr txBox="1"/>
            <p:nvPr/>
          </p:nvSpPr>
          <p:spPr>
            <a:xfrm>
              <a:off x="5208427" y="511973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8DE84-972A-B3D8-BA4A-DC9E1B2120EB}"/>
                </a:ext>
              </a:extLst>
            </p:cNvPr>
            <p:cNvSpPr txBox="1"/>
            <p:nvPr/>
          </p:nvSpPr>
          <p:spPr>
            <a:xfrm>
              <a:off x="5570389" y="4457882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B3533F-3218-5B4E-7F10-7AE7B57B0F2B}"/>
                </a:ext>
              </a:extLst>
            </p:cNvPr>
            <p:cNvSpPr txBox="1"/>
            <p:nvPr/>
          </p:nvSpPr>
          <p:spPr>
            <a:xfrm>
              <a:off x="5369932" y="409338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DF04D1-DD68-E165-F41D-8DD6B7266EE8}"/>
                </a:ext>
              </a:extLst>
            </p:cNvPr>
            <p:cNvSpPr txBox="1"/>
            <p:nvPr/>
          </p:nvSpPr>
          <p:spPr>
            <a:xfrm>
              <a:off x="5535761" y="516535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C78ACF71-7D4E-E436-9CE7-097ADBCA51B0}"/>
                </a:ext>
              </a:extLst>
            </p:cNvPr>
            <p:cNvSpPr/>
            <p:nvPr/>
          </p:nvSpPr>
          <p:spPr>
            <a:xfrm rot="5400000" flipH="1" flipV="1">
              <a:off x="3234187" y="4434935"/>
              <a:ext cx="140109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2CEE60-BFA9-C3DB-E6AE-BB21BCB7773E}"/>
              </a:ext>
            </a:extLst>
          </p:cNvPr>
          <p:cNvSpPr txBox="1"/>
          <p:nvPr/>
        </p:nvSpPr>
        <p:spPr>
          <a:xfrm>
            <a:off x="6000702" y="6008907"/>
            <a:ext cx="592707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Aside: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x);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as z = x</a:t>
            </a:r>
          </a:p>
        </p:txBody>
      </p:sp>
    </p:spTree>
    <p:extLst>
      <p:ext uri="{BB962C8B-B14F-4D97-AF65-F5344CB8AC3E}">
        <p14:creationId xmlns:p14="http://schemas.microsoft.com/office/powerpoint/2010/main" val="49272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5" grpId="0" animBg="1"/>
      <p:bldP spid="44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1F577C-0572-C060-2FDA-C99D1B6BB847}"/>
              </a:ext>
            </a:extLst>
          </p:cNvPr>
          <p:cNvSpPr/>
          <p:nvPr/>
        </p:nvSpPr>
        <p:spPr>
          <a:xfrm>
            <a:off x="8611364" y="2021659"/>
            <a:ext cx="1121541" cy="25177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Each use of a * operator results in one additional read 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21EF3B-2D10-CE41-B5B4-D57BD66022ED}"/>
              </a:ext>
            </a:extLst>
          </p:cNvPr>
          <p:cNvSpPr txBox="1"/>
          <p:nvPr/>
        </p:nvSpPr>
        <p:spPr>
          <a:xfrm>
            <a:off x="450975" y="2010102"/>
            <a:ext cx="5475374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2,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y;    // one read on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21155C-BA25-844B-8073-13D11870FFD5}"/>
              </a:ext>
            </a:extLst>
          </p:cNvPr>
          <p:cNvGrpSpPr/>
          <p:nvPr/>
        </p:nvGrpSpPr>
        <p:grpSpPr>
          <a:xfrm>
            <a:off x="8664083" y="2101886"/>
            <a:ext cx="3072256" cy="1747237"/>
            <a:chOff x="4600772" y="4015517"/>
            <a:chExt cx="3072256" cy="174723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D56C83-1F37-CB49-805C-598D9F5CF36F}"/>
                </a:ext>
              </a:extLst>
            </p:cNvPr>
            <p:cNvSpPr txBox="1"/>
            <p:nvPr/>
          </p:nvSpPr>
          <p:spPr>
            <a:xfrm>
              <a:off x="4600772" y="5382257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0x10c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63FE92-BB16-EB42-8ED2-749625C9F31E}"/>
                </a:ext>
              </a:extLst>
            </p:cNvPr>
            <p:cNvSpPr txBox="1"/>
            <p:nvPr/>
          </p:nvSpPr>
          <p:spPr>
            <a:xfrm>
              <a:off x="5665426" y="531702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F6348C-93C4-0546-8AA1-C8597E7E99C9}"/>
                </a:ext>
              </a:extLst>
            </p:cNvPr>
            <p:cNvSpPr txBox="1"/>
            <p:nvPr/>
          </p:nvSpPr>
          <p:spPr>
            <a:xfrm>
              <a:off x="4600772" y="462847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762C07-A147-EC47-B208-E628271D94DC}"/>
                </a:ext>
              </a:extLst>
            </p:cNvPr>
            <p:cNvSpPr txBox="1"/>
            <p:nvPr/>
          </p:nvSpPr>
          <p:spPr>
            <a:xfrm>
              <a:off x="5816378" y="401551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34D5B4-6697-3041-8593-53124ECC8C28}"/>
                </a:ext>
              </a:extLst>
            </p:cNvPr>
            <p:cNvSpPr txBox="1"/>
            <p:nvPr/>
          </p:nvSpPr>
          <p:spPr>
            <a:xfrm>
              <a:off x="4610983" y="407310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71B7EFED-4B67-424A-B882-B50F28F59F80}"/>
                </a:ext>
              </a:extLst>
            </p:cNvPr>
            <p:cNvSpPr/>
            <p:nvPr/>
          </p:nvSpPr>
          <p:spPr>
            <a:xfrm rot="3243134" flipH="1">
              <a:off x="4944098" y="4190120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E75812-FB2B-8640-BCBC-D6A8D5C5CD5D}"/>
                </a:ext>
              </a:extLst>
            </p:cNvPr>
            <p:cNvSpPr txBox="1"/>
            <p:nvPr/>
          </p:nvSpPr>
          <p:spPr>
            <a:xfrm>
              <a:off x="6027388" y="4655171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80912F-E654-5E43-8980-6B87D540B4E4}"/>
                </a:ext>
              </a:extLst>
            </p:cNvPr>
            <p:cNvSpPr txBox="1"/>
            <p:nvPr/>
          </p:nvSpPr>
          <p:spPr>
            <a:xfrm>
              <a:off x="5826931" y="4290673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CFC69F-FC50-9040-B700-0061A77A0A67}"/>
                </a:ext>
              </a:extLst>
            </p:cNvPr>
            <p:cNvSpPr txBox="1"/>
            <p:nvPr/>
          </p:nvSpPr>
          <p:spPr>
            <a:xfrm>
              <a:off x="5992760" y="5362644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4B37CC2-4361-1F45-AB45-C2548F6EC7E1}"/>
                </a:ext>
              </a:extLst>
            </p:cNvPr>
            <p:cNvSpPr txBox="1"/>
            <p:nvPr/>
          </p:nvSpPr>
          <p:spPr>
            <a:xfrm>
              <a:off x="5738871" y="461955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793A2615-422A-429A-AFB4-D6DC5B32AEFE}"/>
              </a:ext>
            </a:extLst>
          </p:cNvPr>
          <p:cNvSpPr/>
          <p:nvPr/>
        </p:nvSpPr>
        <p:spPr>
          <a:xfrm rot="5400000" flipH="1" flipV="1">
            <a:off x="7754497" y="2718593"/>
            <a:ext cx="1401097" cy="547865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73B2A-0271-AAD4-860B-20AF80DD45AA}"/>
              </a:ext>
            </a:extLst>
          </p:cNvPr>
          <p:cNvSpPr txBox="1"/>
          <p:nvPr/>
        </p:nvSpPr>
        <p:spPr>
          <a:xfrm>
            <a:off x="1707254" y="3996078"/>
            <a:ext cx="99568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8870B3-28F7-9BFC-9244-FFDE3FBA5D77}"/>
              </a:ext>
            </a:extLst>
          </p:cNvPr>
          <p:cNvSpPr txBox="1"/>
          <p:nvPr/>
        </p:nvSpPr>
        <p:spPr>
          <a:xfrm>
            <a:off x="1361446" y="397541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02772D-F390-56C9-4C26-2106A4E0FE45}"/>
              </a:ext>
            </a:extLst>
          </p:cNvPr>
          <p:cNvSpPr txBox="1"/>
          <p:nvPr/>
        </p:nvSpPr>
        <p:spPr>
          <a:xfrm>
            <a:off x="3797421" y="3996078"/>
            <a:ext cx="99568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141DF4-8927-9868-60BF-2B6EDEAC8F36}"/>
              </a:ext>
            </a:extLst>
          </p:cNvPr>
          <p:cNvCxnSpPr>
            <a:cxnSpLocks/>
          </p:cNvCxnSpPr>
          <p:nvPr/>
        </p:nvCxnSpPr>
        <p:spPr>
          <a:xfrm>
            <a:off x="2189752" y="4375520"/>
            <a:ext cx="0" cy="78795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C2AFC1D-58FB-F845-599C-A6B853C2784B}"/>
              </a:ext>
            </a:extLst>
          </p:cNvPr>
          <p:cNvSpPr txBox="1"/>
          <p:nvPr/>
        </p:nvSpPr>
        <p:spPr>
          <a:xfrm>
            <a:off x="1333731" y="509951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55821-A5CD-6528-9997-6BCF88A900D2}"/>
              </a:ext>
            </a:extLst>
          </p:cNvPr>
          <p:cNvSpPr txBox="1"/>
          <p:nvPr/>
        </p:nvSpPr>
        <p:spPr>
          <a:xfrm>
            <a:off x="1646637" y="5121368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658C4C08-0D95-BB14-E91D-1648526D5E1F}"/>
              </a:ext>
            </a:extLst>
          </p:cNvPr>
          <p:cNvSpPr/>
          <p:nvPr/>
        </p:nvSpPr>
        <p:spPr>
          <a:xfrm flipH="1" flipV="1">
            <a:off x="1272455" y="3353628"/>
            <a:ext cx="3218655" cy="2028324"/>
          </a:xfrm>
          <a:prstGeom prst="arc">
            <a:avLst>
              <a:gd name="adj1" fmla="val 10889978"/>
              <a:gd name="adj2" fmla="val 17048475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9C8F88-AF0F-F4E4-96D3-7B42CED93842}"/>
              </a:ext>
            </a:extLst>
          </p:cNvPr>
          <p:cNvSpPr txBox="1"/>
          <p:nvPr/>
        </p:nvSpPr>
        <p:spPr>
          <a:xfrm>
            <a:off x="4500720" y="437552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03CD5C-554C-254F-3E59-8676BC822854}"/>
              </a:ext>
            </a:extLst>
          </p:cNvPr>
          <p:cNvSpPr txBox="1"/>
          <p:nvPr/>
        </p:nvSpPr>
        <p:spPr>
          <a:xfrm>
            <a:off x="2761496" y="5387693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66382-7A7F-41B5-48C0-3C5C1795DF79}"/>
              </a:ext>
            </a:extLst>
          </p:cNvPr>
          <p:cNvSpPr txBox="1"/>
          <p:nvPr/>
        </p:nvSpPr>
        <p:spPr>
          <a:xfrm>
            <a:off x="339566" y="4539880"/>
            <a:ext cx="185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(address)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1F6381-B211-6E0E-ABF9-FC0840359C6D}"/>
              </a:ext>
            </a:extLst>
          </p:cNvPr>
          <p:cNvSpPr txBox="1"/>
          <p:nvPr/>
        </p:nvSpPr>
        <p:spPr>
          <a:xfrm>
            <a:off x="4772783" y="399626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ED1774-78D0-808C-5128-D74BD326565F}"/>
              </a:ext>
            </a:extLst>
          </p:cNvPr>
          <p:cNvSpPr txBox="1"/>
          <p:nvPr/>
        </p:nvSpPr>
        <p:spPr>
          <a:xfrm>
            <a:off x="6995326" y="1787433"/>
            <a:ext cx="13740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0x10c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0x108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0x104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91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Each use of a * operator results in one additional read 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728202" y="1573489"/>
            <a:ext cx="305006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2, y = 1; 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1218648" y="4089908"/>
            <a:ext cx="3882512" cy="1763703"/>
            <a:chOff x="8150088" y="4699138"/>
            <a:chExt cx="3882512" cy="17637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150088" y="57560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21500" y="606273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1175011" y="5147768"/>
              <a:ext cx="0" cy="57480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49619" y="60603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0462958" y="50762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BCC2255-654C-28E6-6916-7EEF3CDB092F}"/>
              </a:ext>
            </a:extLst>
          </p:cNvPr>
          <p:cNvSpPr/>
          <p:nvPr/>
        </p:nvSpPr>
        <p:spPr>
          <a:xfrm>
            <a:off x="8367525" y="2021659"/>
            <a:ext cx="1121541" cy="25177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64ACA-0835-A658-FA38-BDFEAACEF341}"/>
              </a:ext>
            </a:extLst>
          </p:cNvPr>
          <p:cNvSpPr txBox="1"/>
          <p:nvPr/>
        </p:nvSpPr>
        <p:spPr>
          <a:xfrm>
            <a:off x="8420244" y="3468626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A24BA-6A3B-D7B0-6CD5-9CE224C4FE61}"/>
              </a:ext>
            </a:extLst>
          </p:cNvPr>
          <p:cNvSpPr txBox="1"/>
          <p:nvPr/>
        </p:nvSpPr>
        <p:spPr>
          <a:xfrm>
            <a:off x="9541785" y="39789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BAF05-4151-1C67-9D22-518001D5BB82}"/>
              </a:ext>
            </a:extLst>
          </p:cNvPr>
          <p:cNvSpPr txBox="1"/>
          <p:nvPr/>
        </p:nvSpPr>
        <p:spPr>
          <a:xfrm>
            <a:off x="8420244" y="2714840"/>
            <a:ext cx="99568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3F5EE-3938-F8E2-CF86-650FA728D156}"/>
              </a:ext>
            </a:extLst>
          </p:cNvPr>
          <p:cNvSpPr txBox="1"/>
          <p:nvPr/>
        </p:nvSpPr>
        <p:spPr>
          <a:xfrm>
            <a:off x="9635850" y="210188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79438-68C2-A023-CB72-BA068AA26623}"/>
              </a:ext>
            </a:extLst>
          </p:cNvPr>
          <p:cNvSpPr txBox="1"/>
          <p:nvPr/>
        </p:nvSpPr>
        <p:spPr>
          <a:xfrm>
            <a:off x="8430455" y="2159474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8ACE3D1-1016-DE5A-147A-E667AEDCE0B9}"/>
              </a:ext>
            </a:extLst>
          </p:cNvPr>
          <p:cNvSpPr/>
          <p:nvPr/>
        </p:nvSpPr>
        <p:spPr>
          <a:xfrm rot="3243134" flipH="1">
            <a:off x="8763570" y="2276489"/>
            <a:ext cx="672795" cy="752221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6F0877-E378-D2E5-EEF4-319C079C9060}"/>
              </a:ext>
            </a:extLst>
          </p:cNvPr>
          <p:cNvSpPr txBox="1"/>
          <p:nvPr/>
        </p:nvSpPr>
        <p:spPr>
          <a:xfrm>
            <a:off x="9846860" y="2741540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F1A47-0765-DAA8-B956-CA7C851E6DD5}"/>
              </a:ext>
            </a:extLst>
          </p:cNvPr>
          <p:cNvSpPr txBox="1"/>
          <p:nvPr/>
        </p:nvSpPr>
        <p:spPr>
          <a:xfrm>
            <a:off x="9646403" y="2377042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integer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2E0F1-E92A-2924-22AA-7F0DA9418A6A}"/>
              </a:ext>
            </a:extLst>
          </p:cNvPr>
          <p:cNvSpPr txBox="1"/>
          <p:nvPr/>
        </p:nvSpPr>
        <p:spPr>
          <a:xfrm>
            <a:off x="9868188" y="3463887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0F21F-14EA-660D-BBDC-2CA4286D216C}"/>
              </a:ext>
            </a:extLst>
          </p:cNvPr>
          <p:cNvSpPr txBox="1"/>
          <p:nvPr/>
        </p:nvSpPr>
        <p:spPr>
          <a:xfrm>
            <a:off x="9558343" y="270592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</a:t>
            </a: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FA8CC9AF-1B0F-1A07-3AD3-705A66BF259C}"/>
              </a:ext>
            </a:extLst>
          </p:cNvPr>
          <p:cNvSpPr/>
          <p:nvPr/>
        </p:nvSpPr>
        <p:spPr>
          <a:xfrm rot="5400000" flipH="1" flipV="1">
            <a:off x="7814163" y="3022097"/>
            <a:ext cx="794087" cy="547865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5D6F84-2AC5-885D-2551-65E1004E800B}"/>
              </a:ext>
            </a:extLst>
          </p:cNvPr>
          <p:cNvSpPr txBox="1"/>
          <p:nvPr/>
        </p:nvSpPr>
        <p:spPr>
          <a:xfrm>
            <a:off x="8420244" y="4014375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0x10c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6B867-531A-9874-125F-A7FA907BC60B}"/>
              </a:ext>
            </a:extLst>
          </p:cNvPr>
          <p:cNvSpPr txBox="1"/>
          <p:nvPr/>
        </p:nvSpPr>
        <p:spPr>
          <a:xfrm>
            <a:off x="9476246" y="344244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</a:t>
            </a:r>
          </a:p>
        </p:txBody>
      </p: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A6D89975-A992-E6FA-B3D8-A181ACE096B5}"/>
              </a:ext>
            </a:extLst>
          </p:cNvPr>
          <p:cNvSpPr/>
          <p:nvPr/>
        </p:nvSpPr>
        <p:spPr>
          <a:xfrm rot="5400000" flipH="1" flipV="1">
            <a:off x="6940077" y="2766111"/>
            <a:ext cx="2018714" cy="916252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269B2-BC0C-BACE-0A6A-CC1A7935DE4F}"/>
              </a:ext>
            </a:extLst>
          </p:cNvPr>
          <p:cNvSpPr txBox="1"/>
          <p:nvPr/>
        </p:nvSpPr>
        <p:spPr>
          <a:xfrm>
            <a:off x="9764892" y="4014375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D6CE5F-0AE4-BBBB-0437-2DBEFE9ABDAE}"/>
              </a:ext>
            </a:extLst>
          </p:cNvPr>
          <p:cNvSpPr txBox="1"/>
          <p:nvPr/>
        </p:nvSpPr>
        <p:spPr>
          <a:xfrm>
            <a:off x="6483951" y="1618156"/>
            <a:ext cx="154401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0x10c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0x108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0x104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0x100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3645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 Indirection)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617" y="496806"/>
            <a:ext cx="9158749" cy="6065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Define a </a:t>
            </a:r>
            <a:r>
              <a:rPr lang="en-US" sz="2000" dirty="0">
                <a:solidFill>
                  <a:srgbClr val="0070C0"/>
                </a:solidFill>
              </a:rPr>
              <a:t>pointer</a:t>
            </a:r>
            <a:r>
              <a:rPr lang="en-US" sz="2000" dirty="0">
                <a:solidFill>
                  <a:schemeClr val="accent5"/>
                </a:solidFill>
              </a:rPr>
              <a:t> to a </a:t>
            </a:r>
            <a:r>
              <a:rPr lang="en-US" sz="20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3"/>
            <a:endParaRPr lang="en-US" sz="2000" dirty="0"/>
          </a:p>
          <a:p>
            <a:r>
              <a:rPr lang="en-US" sz="20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000" dirty="0"/>
              <a:t>more than two levels is very uncommon in real applications as it reduces readability and generates at lot of memory reads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RULE (important): </a:t>
            </a:r>
            <a:r>
              <a:rPr lang="en-US" sz="2000" dirty="0"/>
              <a:t>number of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in the definition tells you how many reads it takes to get to the base type</a:t>
            </a:r>
          </a:p>
          <a:p>
            <a:pPr marL="354012" lvl="1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chemeClr val="accent1"/>
                </a:solidFill>
              </a:rPr>
              <a:t>#reads to base type</a:t>
            </a:r>
            <a:r>
              <a:rPr lang="en-US" sz="2000" dirty="0"/>
              <a:t> = number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+ 1</a:t>
            </a:r>
          </a:p>
          <a:p>
            <a:r>
              <a:rPr lang="en-US" sz="2200" dirty="0"/>
              <a:t>Example:  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 	// </a:t>
            </a:r>
            <a:r>
              <a:rPr lang="en-US" sz="2000" dirty="0">
                <a:solidFill>
                  <a:schemeClr val="tx2"/>
                </a:solidFill>
              </a:rPr>
              <a:t>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989603" y="945506"/>
            <a:ext cx="510639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9596438" y="663661"/>
            <a:ext cx="1326165" cy="482555"/>
            <a:chOff x="10206038" y="3228945"/>
            <a:chExt cx="1326165" cy="482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206038" y="3311390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9437206" y="1063771"/>
            <a:ext cx="1465680" cy="1004331"/>
            <a:chOff x="8064323" y="2022482"/>
            <a:chExt cx="1465680" cy="1004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534323" y="264073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9051880" y="2022482"/>
              <a:ext cx="0" cy="60076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064323" y="2626703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9437206" y="2074875"/>
            <a:ext cx="1465680" cy="1065935"/>
            <a:chOff x="5982690" y="2351932"/>
            <a:chExt cx="1465680" cy="10659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52690" y="299291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950530" y="2351932"/>
              <a:ext cx="0" cy="62502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5982690" y="3017757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0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 numbers</a:t>
                </a:r>
              </a:p>
              <a:p>
                <a:pPr lvl="1"/>
                <a:r>
                  <a:rPr lang="en-US" sz="2000" b="1" dirty="0">
                    <a:solidFill>
                      <a:schemeClr val="accent1"/>
                    </a:solidFill>
                  </a:rPr>
                  <a:t>16</a:t>
                </a:r>
                <a:r>
                  <a:rPr lang="en-US" sz="2000" b="1" baseline="-25000" dirty="0">
                    <a:solidFill>
                      <a:srgbClr val="FF0000"/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639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786395" y="640300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2, y = 1; 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2815758" y="4092785"/>
            <a:ext cx="3832552" cy="1763703"/>
            <a:chOff x="8200048" y="4699138"/>
            <a:chExt cx="3832552" cy="17637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200048" y="5702116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54560" y="4811548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21500" y="606273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1175011" y="5147768"/>
              <a:ext cx="0" cy="57480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49619" y="60603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0462958" y="50762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BCC2255-654C-28E6-6916-7EEF3CDB092F}"/>
              </a:ext>
            </a:extLst>
          </p:cNvPr>
          <p:cNvSpPr/>
          <p:nvPr/>
        </p:nvSpPr>
        <p:spPr>
          <a:xfrm>
            <a:off x="8773074" y="1898025"/>
            <a:ext cx="1121541" cy="32658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64ACA-0835-A658-FA38-BDFEAACEF341}"/>
              </a:ext>
            </a:extLst>
          </p:cNvPr>
          <p:cNvSpPr txBox="1"/>
          <p:nvPr/>
        </p:nvSpPr>
        <p:spPr>
          <a:xfrm>
            <a:off x="8825793" y="334499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A24BA-6A3B-D7B0-6CD5-9CE224C4FE61}"/>
              </a:ext>
            </a:extLst>
          </p:cNvPr>
          <p:cNvSpPr txBox="1"/>
          <p:nvPr/>
        </p:nvSpPr>
        <p:spPr>
          <a:xfrm>
            <a:off x="9947334" y="385527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BAF05-4151-1C67-9D22-518001D5BB82}"/>
              </a:ext>
            </a:extLst>
          </p:cNvPr>
          <p:cNvSpPr txBox="1"/>
          <p:nvPr/>
        </p:nvSpPr>
        <p:spPr>
          <a:xfrm>
            <a:off x="8825793" y="2591207"/>
            <a:ext cx="99568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3F5EE-3938-F8E2-CF86-650FA728D156}"/>
              </a:ext>
            </a:extLst>
          </p:cNvPr>
          <p:cNvSpPr txBox="1"/>
          <p:nvPr/>
        </p:nvSpPr>
        <p:spPr>
          <a:xfrm>
            <a:off x="10041399" y="197825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79438-68C2-A023-CB72-BA068AA26623}"/>
              </a:ext>
            </a:extLst>
          </p:cNvPr>
          <p:cNvSpPr txBox="1"/>
          <p:nvPr/>
        </p:nvSpPr>
        <p:spPr>
          <a:xfrm>
            <a:off x="8836004" y="2035841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8ACE3D1-1016-DE5A-147A-E667AEDCE0B9}"/>
              </a:ext>
            </a:extLst>
          </p:cNvPr>
          <p:cNvSpPr/>
          <p:nvPr/>
        </p:nvSpPr>
        <p:spPr>
          <a:xfrm rot="3243134" flipH="1">
            <a:off x="9169119" y="2152856"/>
            <a:ext cx="672795" cy="752221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6F0877-E378-D2E5-EEF4-319C079C9060}"/>
              </a:ext>
            </a:extLst>
          </p:cNvPr>
          <p:cNvSpPr txBox="1"/>
          <p:nvPr/>
        </p:nvSpPr>
        <p:spPr>
          <a:xfrm>
            <a:off x="10252409" y="261790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F1A47-0765-DAA8-B956-CA7C851E6DD5}"/>
              </a:ext>
            </a:extLst>
          </p:cNvPr>
          <p:cNvSpPr txBox="1"/>
          <p:nvPr/>
        </p:nvSpPr>
        <p:spPr>
          <a:xfrm>
            <a:off x="10051952" y="2253409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integer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2E0F1-E92A-2924-22AA-7F0DA9418A6A}"/>
              </a:ext>
            </a:extLst>
          </p:cNvPr>
          <p:cNvSpPr txBox="1"/>
          <p:nvPr/>
        </p:nvSpPr>
        <p:spPr>
          <a:xfrm>
            <a:off x="10273737" y="3340254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0F21F-14EA-660D-BBDC-2CA4286D216C}"/>
              </a:ext>
            </a:extLst>
          </p:cNvPr>
          <p:cNvSpPr txBox="1"/>
          <p:nvPr/>
        </p:nvSpPr>
        <p:spPr>
          <a:xfrm>
            <a:off x="9963892" y="258229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</a:t>
            </a: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FA8CC9AF-1B0F-1A07-3AD3-705A66BF259C}"/>
              </a:ext>
            </a:extLst>
          </p:cNvPr>
          <p:cNvSpPr/>
          <p:nvPr/>
        </p:nvSpPr>
        <p:spPr>
          <a:xfrm rot="5400000" flipH="1" flipV="1">
            <a:off x="8219712" y="2898464"/>
            <a:ext cx="794087" cy="547865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5D6F84-2AC5-885D-2551-65E1004E800B}"/>
              </a:ext>
            </a:extLst>
          </p:cNvPr>
          <p:cNvSpPr txBox="1"/>
          <p:nvPr/>
        </p:nvSpPr>
        <p:spPr>
          <a:xfrm>
            <a:off x="8825793" y="3890742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6B867-531A-9874-125F-A7FA907BC60B}"/>
              </a:ext>
            </a:extLst>
          </p:cNvPr>
          <p:cNvSpPr txBox="1"/>
          <p:nvPr/>
        </p:nvSpPr>
        <p:spPr>
          <a:xfrm>
            <a:off x="9881795" y="331881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</a:t>
            </a:r>
          </a:p>
        </p:txBody>
      </p: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A6D89975-A992-E6FA-B3D8-A181ACE096B5}"/>
              </a:ext>
            </a:extLst>
          </p:cNvPr>
          <p:cNvSpPr/>
          <p:nvPr/>
        </p:nvSpPr>
        <p:spPr>
          <a:xfrm rot="5400000" flipH="1" flipV="1">
            <a:off x="7345626" y="2642478"/>
            <a:ext cx="2018714" cy="916252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269B2-BC0C-BACE-0A6A-CC1A7935DE4F}"/>
              </a:ext>
            </a:extLst>
          </p:cNvPr>
          <p:cNvSpPr txBox="1"/>
          <p:nvPr/>
        </p:nvSpPr>
        <p:spPr>
          <a:xfrm>
            <a:off x="10170441" y="3890742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D6CE5F-0AE4-BBBB-0437-2DBEFE9ABDAE}"/>
              </a:ext>
            </a:extLst>
          </p:cNvPr>
          <p:cNvSpPr txBox="1"/>
          <p:nvPr/>
        </p:nvSpPr>
        <p:spPr>
          <a:xfrm>
            <a:off x="6889500" y="1494523"/>
            <a:ext cx="15440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0x10c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0x108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0x104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0x100</a:t>
            </a:r>
          </a:p>
          <a:p>
            <a:endParaRPr lang="en-US" sz="2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0x0fc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A99EE-AD86-3A4E-16E0-BC90171D1F51}"/>
              </a:ext>
            </a:extLst>
          </p:cNvPr>
          <p:cNvSpPr txBox="1"/>
          <p:nvPr/>
        </p:nvSpPr>
        <p:spPr>
          <a:xfrm>
            <a:off x="8847749" y="4605305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17484-E22D-4E96-6176-7E5DB1E13867}"/>
              </a:ext>
            </a:extLst>
          </p:cNvPr>
          <p:cNvSpPr txBox="1"/>
          <p:nvPr/>
        </p:nvSpPr>
        <p:spPr>
          <a:xfrm>
            <a:off x="9976641" y="457464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43A2B-A6C8-C87E-C629-B41233B1247B}"/>
              </a:ext>
            </a:extLst>
          </p:cNvPr>
          <p:cNvSpPr txBox="1"/>
          <p:nvPr/>
        </p:nvSpPr>
        <p:spPr>
          <a:xfrm>
            <a:off x="10199748" y="4610115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25" name="U-Turn Arrow 24">
            <a:extLst>
              <a:ext uri="{FF2B5EF4-FFF2-40B4-BE49-F238E27FC236}">
                <a16:creationId xmlns:a16="http://schemas.microsoft.com/office/drawing/2014/main" id="{CF2CA339-6B0B-ED21-B9FA-E219DA9A608A}"/>
              </a:ext>
            </a:extLst>
          </p:cNvPr>
          <p:cNvSpPr/>
          <p:nvPr/>
        </p:nvSpPr>
        <p:spPr>
          <a:xfrm rot="5400000" flipH="1" flipV="1">
            <a:off x="8142133" y="4232465"/>
            <a:ext cx="794087" cy="547865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D075FE-69BF-9CB8-5DE7-8B3FD1080BF0}"/>
              </a:ext>
            </a:extLst>
          </p:cNvPr>
          <p:cNvSpPr txBox="1"/>
          <p:nvPr/>
        </p:nvSpPr>
        <p:spPr>
          <a:xfrm>
            <a:off x="658975" y="4083792"/>
            <a:ext cx="99568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2C953E-955A-19E5-C15C-9397265BF27B}"/>
              </a:ext>
            </a:extLst>
          </p:cNvPr>
          <p:cNvSpPr txBox="1"/>
          <p:nvPr/>
        </p:nvSpPr>
        <p:spPr>
          <a:xfrm>
            <a:off x="316466" y="409747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7FE25-78CB-7C2A-980C-FD90B92ED0F6}"/>
              </a:ext>
            </a:extLst>
          </p:cNvPr>
          <p:cNvSpPr txBox="1"/>
          <p:nvPr/>
        </p:nvSpPr>
        <p:spPr>
          <a:xfrm>
            <a:off x="277659" y="4469872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85888E-D863-5206-32C4-5912DDDE83AD}"/>
              </a:ext>
            </a:extLst>
          </p:cNvPr>
          <p:cNvCxnSpPr>
            <a:cxnSpLocks/>
          </p:cNvCxnSpPr>
          <p:nvPr/>
        </p:nvCxnSpPr>
        <p:spPr>
          <a:xfrm>
            <a:off x="1654655" y="4239194"/>
            <a:ext cx="1591126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78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786395" y="640300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2, y = 1; 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2833301" y="3747368"/>
            <a:ext cx="3815009" cy="2169076"/>
            <a:chOff x="8217591" y="4353721"/>
            <a:chExt cx="3815009" cy="216907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217591" y="57038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301315" y="487964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268085" y="435372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01443" y="6122687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21111" y="6122687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BCC2255-654C-28E6-6916-7EEF3CDB092F}"/>
              </a:ext>
            </a:extLst>
          </p:cNvPr>
          <p:cNvSpPr/>
          <p:nvPr/>
        </p:nvSpPr>
        <p:spPr>
          <a:xfrm>
            <a:off x="8773074" y="1898025"/>
            <a:ext cx="1121541" cy="32658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64ACA-0835-A658-FA38-BDFEAACEF341}"/>
              </a:ext>
            </a:extLst>
          </p:cNvPr>
          <p:cNvSpPr txBox="1"/>
          <p:nvPr/>
        </p:nvSpPr>
        <p:spPr>
          <a:xfrm>
            <a:off x="8825793" y="334499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A24BA-6A3B-D7B0-6CD5-9CE224C4FE61}"/>
              </a:ext>
            </a:extLst>
          </p:cNvPr>
          <p:cNvSpPr txBox="1"/>
          <p:nvPr/>
        </p:nvSpPr>
        <p:spPr>
          <a:xfrm>
            <a:off x="9947334" y="385527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BAF05-4151-1C67-9D22-518001D5BB82}"/>
              </a:ext>
            </a:extLst>
          </p:cNvPr>
          <p:cNvSpPr txBox="1"/>
          <p:nvPr/>
        </p:nvSpPr>
        <p:spPr>
          <a:xfrm>
            <a:off x="8825793" y="2591207"/>
            <a:ext cx="99568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3F5EE-3938-F8E2-CF86-650FA728D156}"/>
              </a:ext>
            </a:extLst>
          </p:cNvPr>
          <p:cNvSpPr txBox="1"/>
          <p:nvPr/>
        </p:nvSpPr>
        <p:spPr>
          <a:xfrm>
            <a:off x="10041399" y="197825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79438-68C2-A023-CB72-BA068AA26623}"/>
              </a:ext>
            </a:extLst>
          </p:cNvPr>
          <p:cNvSpPr txBox="1"/>
          <p:nvPr/>
        </p:nvSpPr>
        <p:spPr>
          <a:xfrm>
            <a:off x="8836004" y="2035841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6F0877-E378-D2E5-EEF4-319C079C9060}"/>
              </a:ext>
            </a:extLst>
          </p:cNvPr>
          <p:cNvSpPr txBox="1"/>
          <p:nvPr/>
        </p:nvSpPr>
        <p:spPr>
          <a:xfrm>
            <a:off x="10252409" y="261790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F1A47-0765-DAA8-B956-CA7C851E6DD5}"/>
              </a:ext>
            </a:extLst>
          </p:cNvPr>
          <p:cNvSpPr txBox="1"/>
          <p:nvPr/>
        </p:nvSpPr>
        <p:spPr>
          <a:xfrm>
            <a:off x="10501089" y="1705267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integer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2E0F1-E92A-2924-22AA-7F0DA9418A6A}"/>
              </a:ext>
            </a:extLst>
          </p:cNvPr>
          <p:cNvSpPr txBox="1"/>
          <p:nvPr/>
        </p:nvSpPr>
        <p:spPr>
          <a:xfrm>
            <a:off x="10273737" y="3340254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0F21F-14EA-660D-BBDC-2CA4286D216C}"/>
              </a:ext>
            </a:extLst>
          </p:cNvPr>
          <p:cNvSpPr txBox="1"/>
          <p:nvPr/>
        </p:nvSpPr>
        <p:spPr>
          <a:xfrm>
            <a:off x="9963892" y="258229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</a:t>
            </a: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FA8CC9AF-1B0F-1A07-3AD3-705A66BF259C}"/>
              </a:ext>
            </a:extLst>
          </p:cNvPr>
          <p:cNvSpPr/>
          <p:nvPr/>
        </p:nvSpPr>
        <p:spPr>
          <a:xfrm rot="5400000" flipH="1" flipV="1">
            <a:off x="8219712" y="2898464"/>
            <a:ext cx="794087" cy="547865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5D6F84-2AC5-885D-2551-65E1004E800B}"/>
              </a:ext>
            </a:extLst>
          </p:cNvPr>
          <p:cNvSpPr txBox="1"/>
          <p:nvPr/>
        </p:nvSpPr>
        <p:spPr>
          <a:xfrm>
            <a:off x="8825793" y="3890742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6B867-531A-9874-125F-A7FA907BC60B}"/>
              </a:ext>
            </a:extLst>
          </p:cNvPr>
          <p:cNvSpPr txBox="1"/>
          <p:nvPr/>
        </p:nvSpPr>
        <p:spPr>
          <a:xfrm>
            <a:off x="9881795" y="331881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</a:t>
            </a:r>
          </a:p>
        </p:txBody>
      </p: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A6D89975-A992-E6FA-B3D8-A181ACE096B5}"/>
              </a:ext>
            </a:extLst>
          </p:cNvPr>
          <p:cNvSpPr/>
          <p:nvPr/>
        </p:nvSpPr>
        <p:spPr>
          <a:xfrm rot="5400000" flipH="1" flipV="1">
            <a:off x="7345626" y="2642478"/>
            <a:ext cx="2018714" cy="916252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269B2-BC0C-BACE-0A6A-CC1A7935DE4F}"/>
              </a:ext>
            </a:extLst>
          </p:cNvPr>
          <p:cNvSpPr txBox="1"/>
          <p:nvPr/>
        </p:nvSpPr>
        <p:spPr>
          <a:xfrm>
            <a:off x="10170441" y="3890742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D6CE5F-0AE4-BBBB-0437-2DBEFE9ABDAE}"/>
              </a:ext>
            </a:extLst>
          </p:cNvPr>
          <p:cNvSpPr txBox="1"/>
          <p:nvPr/>
        </p:nvSpPr>
        <p:spPr>
          <a:xfrm>
            <a:off x="6889500" y="1494523"/>
            <a:ext cx="15440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0x10c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0x108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0x104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0x100</a:t>
            </a:r>
          </a:p>
          <a:p>
            <a:endParaRPr lang="en-US" sz="2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0x0fc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A99EE-AD86-3A4E-16E0-BC90171D1F51}"/>
              </a:ext>
            </a:extLst>
          </p:cNvPr>
          <p:cNvSpPr txBox="1"/>
          <p:nvPr/>
        </p:nvSpPr>
        <p:spPr>
          <a:xfrm>
            <a:off x="8847749" y="4605305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17484-E22D-4E96-6176-7E5DB1E13867}"/>
              </a:ext>
            </a:extLst>
          </p:cNvPr>
          <p:cNvSpPr txBox="1"/>
          <p:nvPr/>
        </p:nvSpPr>
        <p:spPr>
          <a:xfrm>
            <a:off x="9976641" y="457464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43A2B-A6C8-C87E-C629-B41233B1247B}"/>
              </a:ext>
            </a:extLst>
          </p:cNvPr>
          <p:cNvSpPr txBox="1"/>
          <p:nvPr/>
        </p:nvSpPr>
        <p:spPr>
          <a:xfrm>
            <a:off x="10199748" y="4610115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25" name="U-Turn Arrow 24">
            <a:extLst>
              <a:ext uri="{FF2B5EF4-FFF2-40B4-BE49-F238E27FC236}">
                <a16:creationId xmlns:a16="http://schemas.microsoft.com/office/drawing/2014/main" id="{CF2CA339-6B0B-ED21-B9FA-E219DA9A608A}"/>
              </a:ext>
            </a:extLst>
          </p:cNvPr>
          <p:cNvSpPr/>
          <p:nvPr/>
        </p:nvSpPr>
        <p:spPr>
          <a:xfrm rot="5400000" flipH="1" flipV="1">
            <a:off x="8142133" y="4232465"/>
            <a:ext cx="794087" cy="547865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D075FE-69BF-9CB8-5DE7-8B3FD1080BF0}"/>
              </a:ext>
            </a:extLst>
          </p:cNvPr>
          <p:cNvSpPr txBox="1"/>
          <p:nvPr/>
        </p:nvSpPr>
        <p:spPr>
          <a:xfrm>
            <a:off x="1017139" y="4132932"/>
            <a:ext cx="99568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2C953E-955A-19E5-C15C-9397265BF27B}"/>
              </a:ext>
            </a:extLst>
          </p:cNvPr>
          <p:cNvSpPr txBox="1"/>
          <p:nvPr/>
        </p:nvSpPr>
        <p:spPr>
          <a:xfrm>
            <a:off x="674630" y="414661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7FE25-78CB-7C2A-980C-FD90B92ED0F6}"/>
              </a:ext>
            </a:extLst>
          </p:cNvPr>
          <p:cNvSpPr txBox="1"/>
          <p:nvPr/>
        </p:nvSpPr>
        <p:spPr>
          <a:xfrm>
            <a:off x="602976" y="3721238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85888E-D863-5206-32C4-5912DDDE83AD}"/>
              </a:ext>
            </a:extLst>
          </p:cNvPr>
          <p:cNvCxnSpPr>
            <a:cxnSpLocks/>
          </p:cNvCxnSpPr>
          <p:nvPr/>
        </p:nvCxnSpPr>
        <p:spPr>
          <a:xfrm>
            <a:off x="1632951" y="4346674"/>
            <a:ext cx="1591126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D26804-9FA0-B2EF-2BF8-AADDC9BFF599}"/>
              </a:ext>
            </a:extLst>
          </p:cNvPr>
          <p:cNvSpPr txBox="1"/>
          <p:nvPr/>
        </p:nvSpPr>
        <p:spPr>
          <a:xfrm>
            <a:off x="5439634" y="449363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A5ECF0-281E-D3EE-CFAD-63801515F13C}"/>
              </a:ext>
            </a:extLst>
          </p:cNvPr>
          <p:cNvSpPr txBox="1"/>
          <p:nvPr/>
        </p:nvSpPr>
        <p:spPr>
          <a:xfrm>
            <a:off x="5430409" y="3344993"/>
            <a:ext cx="7040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 + 1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50A933-AFDA-033A-F39B-BCAA07EA4791}"/>
              </a:ext>
            </a:extLst>
          </p:cNvPr>
          <p:cNvCxnSpPr>
            <a:cxnSpLocks/>
            <a:stCxn id="31" idx="2"/>
            <a:endCxn id="71" idx="0"/>
          </p:cNvCxnSpPr>
          <p:nvPr/>
        </p:nvCxnSpPr>
        <p:spPr>
          <a:xfrm>
            <a:off x="5782429" y="3714325"/>
            <a:ext cx="8292" cy="396203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F71FC44-7BF0-0133-B88E-EA747B65C991}"/>
              </a:ext>
            </a:extLst>
          </p:cNvPr>
          <p:cNvSpPr txBox="1"/>
          <p:nvPr/>
        </p:nvSpPr>
        <p:spPr>
          <a:xfrm>
            <a:off x="5161636" y="2975803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Integer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E0CBD5-916B-96D8-A365-4FA1ECEE83B2}"/>
              </a:ext>
            </a:extLst>
          </p:cNvPr>
          <p:cNvSpPr txBox="1"/>
          <p:nvPr/>
        </p:nvSpPr>
        <p:spPr>
          <a:xfrm>
            <a:off x="10962517" y="2075597"/>
            <a:ext cx="7040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 + 1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29EC5A-B195-4F08-DC37-3990ACEF34D2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>
            <a:off x="9821473" y="2260263"/>
            <a:ext cx="1141044" cy="54638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91127" y="5411946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Observe </a:t>
            </a:r>
          </a:p>
          <a:p>
            <a:r>
              <a:rPr lang="en-US" sz="2400" dirty="0"/>
              <a:t>**d on </a:t>
            </a:r>
            <a:r>
              <a:rPr lang="en-US" sz="2400" dirty="0" err="1"/>
              <a:t>Lside</a:t>
            </a:r>
            <a:r>
              <a:rPr lang="en-US" sz="2400" dirty="0"/>
              <a:t> is two reads</a:t>
            </a:r>
          </a:p>
          <a:p>
            <a:r>
              <a:rPr lang="en-US" sz="2400" dirty="0"/>
              <a:t>**d on </a:t>
            </a:r>
            <a:r>
              <a:rPr lang="en-US" sz="2400" dirty="0" err="1"/>
              <a:t>Rside</a:t>
            </a:r>
            <a:r>
              <a:rPr lang="en-US" sz="2400" dirty="0"/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87754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3E32-AD6C-1145-919C-632F1B2C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2" y="186122"/>
            <a:ext cx="6724481" cy="447470"/>
          </a:xfrm>
        </p:spPr>
        <p:txBody>
          <a:bodyPr/>
          <a:lstStyle/>
          <a:p>
            <a:r>
              <a:rPr lang="en-US" dirty="0"/>
              <a:t>What is Aliasing?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4E3C2-7529-AA4A-A35F-FE341C64912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03" y="633592"/>
            <a:ext cx="11869675" cy="585419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030A0"/>
                </a:solidFill>
              </a:rPr>
              <a:t>Two or more </a:t>
            </a:r>
            <a:r>
              <a:rPr lang="en-US" sz="2400" dirty="0"/>
              <a:t>variables are </a:t>
            </a:r>
            <a:r>
              <a:rPr lang="en-US" sz="2400" dirty="0">
                <a:solidFill>
                  <a:srgbClr val="0070C0"/>
                </a:solidFill>
              </a:rPr>
              <a:t>aliases of each other </a:t>
            </a:r>
            <a:r>
              <a:rPr lang="en-US" sz="2400" dirty="0"/>
              <a:t>when they all </a:t>
            </a:r>
            <a:r>
              <a:rPr lang="en-US" sz="2400" dirty="0">
                <a:solidFill>
                  <a:srgbClr val="0070C0"/>
                </a:solidFill>
              </a:rPr>
              <a:t>reference the same memory (so different names, same memory location)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Example</a:t>
            </a:r>
            <a:r>
              <a:rPr lang="en-US" sz="2400" dirty="0"/>
              <a:t>: When one pointer is copied to another pointer it </a:t>
            </a:r>
            <a:r>
              <a:rPr lang="en-US" sz="2400" i="1" dirty="0">
                <a:solidFill>
                  <a:srgbClr val="2C895B"/>
                </a:solidFill>
              </a:rPr>
              <a:t>creates an </a:t>
            </a:r>
            <a:r>
              <a:rPr lang="en-US" sz="2400" b="1" i="1" dirty="0">
                <a:solidFill>
                  <a:schemeClr val="accent1"/>
                </a:solidFill>
              </a:rPr>
              <a:t>alias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i="1" dirty="0">
                <a:solidFill>
                  <a:srgbClr val="2C895B"/>
                </a:solidFill>
              </a:rPr>
              <a:t>Side effect</a:t>
            </a:r>
            <a:r>
              <a:rPr lang="en-US" sz="2400" dirty="0"/>
              <a:t>: Changing one variables value (content) changes the value for other variables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Multiple variables </a:t>
            </a:r>
            <a:r>
              <a:rPr lang="en-US" sz="2200" dirty="0"/>
              <a:t>all </a:t>
            </a:r>
            <a:r>
              <a:rPr lang="en-US" sz="2200" dirty="0">
                <a:solidFill>
                  <a:srgbClr val="2C895B"/>
                </a:solidFill>
              </a:rPr>
              <a:t>read and write </a:t>
            </a:r>
            <a:r>
              <a:rPr lang="en-US" sz="2200" dirty="0"/>
              <a:t>the </a:t>
            </a:r>
            <a:r>
              <a:rPr lang="en-US" sz="2200" b="1" u="sng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rgbClr val="2C895B"/>
                </a:solidFill>
              </a:rPr>
              <a:t> memory location</a:t>
            </a:r>
          </a:p>
          <a:p>
            <a:pPr lvl="1"/>
            <a:r>
              <a:rPr lang="en-US" sz="2400" dirty="0"/>
              <a:t>Aliases occur either by </a:t>
            </a:r>
            <a:r>
              <a:rPr lang="en-US" sz="2400" dirty="0">
                <a:solidFill>
                  <a:srgbClr val="0070C0"/>
                </a:solidFill>
              </a:rPr>
              <a:t>accident (coding errors)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2C895B"/>
                </a:solidFill>
              </a:rPr>
              <a:t>deliberate (</a:t>
            </a:r>
            <a:r>
              <a:rPr lang="en-US" sz="2400" dirty="0">
                <a:solidFill>
                  <a:srgbClr val="FF0000"/>
                </a:solidFill>
              </a:rPr>
              <a:t>careful: readability</a:t>
            </a:r>
            <a:r>
              <a:rPr lang="en-US" sz="2400" dirty="0">
                <a:solidFill>
                  <a:srgbClr val="2C895B"/>
                </a:solidFill>
              </a:rPr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D1AF89-B8E8-9F49-BE49-8BA5EE330FFD}"/>
              </a:ext>
            </a:extLst>
          </p:cNvPr>
          <p:cNvSpPr/>
          <p:nvPr/>
        </p:nvSpPr>
        <p:spPr bwMode="auto">
          <a:xfrm>
            <a:off x="252676" y="3728064"/>
            <a:ext cx="5634557" cy="25969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*q;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 = p;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*p &amp; *q are aliases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*q = 4;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changes 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sz="24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90EF49-EAA3-2A4E-8862-3BC0EAD2B6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823FA1-9198-2B47-BBB6-88457C0D031B}"/>
              </a:ext>
            </a:extLst>
          </p:cNvPr>
          <p:cNvGrpSpPr/>
          <p:nvPr/>
        </p:nvGrpSpPr>
        <p:grpSpPr>
          <a:xfrm>
            <a:off x="6145419" y="4010773"/>
            <a:ext cx="5782359" cy="1157917"/>
            <a:chOff x="4892616" y="4161245"/>
            <a:chExt cx="5782359" cy="11579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8C7E27-BAEF-1240-9798-0ADF24480999}"/>
                </a:ext>
              </a:extLst>
            </p:cNvPr>
            <p:cNvGrpSpPr/>
            <p:nvPr/>
          </p:nvGrpSpPr>
          <p:grpSpPr>
            <a:xfrm>
              <a:off x="4892616" y="4203906"/>
              <a:ext cx="2201604" cy="1115256"/>
              <a:chOff x="4538757" y="2069646"/>
              <a:chExt cx="2201604" cy="1115256"/>
            </a:xfrm>
          </p:grpSpPr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A7BD7484-2829-374D-BF48-466B7A4B9222}"/>
                  </a:ext>
                </a:extLst>
              </p:cNvPr>
              <p:cNvSpPr/>
              <p:nvPr/>
            </p:nvSpPr>
            <p:spPr>
              <a:xfrm>
                <a:off x="6431797" y="2069646"/>
                <a:ext cx="308564" cy="1115256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9A4E56-A1BD-174F-B732-F381D3F28F65}"/>
                  </a:ext>
                </a:extLst>
              </p:cNvPr>
              <p:cNvSpPr txBox="1"/>
              <p:nvPr/>
            </p:nvSpPr>
            <p:spPr>
              <a:xfrm>
                <a:off x="4538757" y="2211775"/>
                <a:ext cx="1888659" cy="83099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*p and *q are aliases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C1AC6D-0498-FB4E-823D-E7A7B5E27A78}"/>
                </a:ext>
              </a:extLst>
            </p:cNvPr>
            <p:cNvSpPr txBox="1"/>
            <p:nvPr/>
          </p:nvSpPr>
          <p:spPr>
            <a:xfrm>
              <a:off x="10427791" y="4161245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/>
                <a:t>i</a:t>
              </a:r>
              <a:endParaRPr lang="en-US" sz="2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4DCCEE-D9B4-2C47-BC18-E7CCE5768FC1}"/>
                </a:ext>
              </a:extLst>
            </p:cNvPr>
            <p:cNvSpPr txBox="1"/>
            <p:nvPr/>
          </p:nvSpPr>
          <p:spPr>
            <a:xfrm>
              <a:off x="9432111" y="421259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B46C2-BE34-0846-92F5-B06C3556CE79}"/>
                </a:ext>
              </a:extLst>
            </p:cNvPr>
            <p:cNvSpPr txBox="1"/>
            <p:nvPr/>
          </p:nvSpPr>
          <p:spPr>
            <a:xfrm>
              <a:off x="7361517" y="418530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92285A-66DC-2A4C-83A1-386A9364E44E}"/>
                </a:ext>
              </a:extLst>
            </p:cNvPr>
            <p:cNvCxnSpPr>
              <a:cxnSpLocks/>
            </p:cNvCxnSpPr>
            <p:nvPr/>
          </p:nvCxnSpPr>
          <p:spPr>
            <a:xfrm>
              <a:off x="7864996" y="4386715"/>
              <a:ext cx="158548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9612A1-CE93-3A46-A655-D84CEFF9CA93}"/>
                </a:ext>
              </a:extLst>
            </p:cNvPr>
            <p:cNvSpPr txBox="1"/>
            <p:nvPr/>
          </p:nvSpPr>
          <p:spPr>
            <a:xfrm>
              <a:off x="7010995" y="4161245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AD66C1-3984-D148-9333-B482B9CC325B}"/>
                </a:ext>
              </a:extLst>
            </p:cNvPr>
            <p:cNvSpPr txBox="1"/>
            <p:nvPr/>
          </p:nvSpPr>
          <p:spPr>
            <a:xfrm>
              <a:off x="7361517" y="487199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A025F5-332B-D142-ABBF-A2B0F80F7F90}"/>
                </a:ext>
              </a:extLst>
            </p:cNvPr>
            <p:cNvSpPr txBox="1"/>
            <p:nvPr/>
          </p:nvSpPr>
          <p:spPr>
            <a:xfrm>
              <a:off x="7006864" y="4855830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q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E8878F-BAF0-044C-9E2E-47BFDB8A2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4996" y="4595480"/>
              <a:ext cx="1585487" cy="46984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4FC07B-ADA5-AF6A-7EB6-48D34A9E5A8A}"/>
              </a:ext>
            </a:extLst>
          </p:cNvPr>
          <p:cNvSpPr txBox="1"/>
          <p:nvPr/>
        </p:nvSpPr>
        <p:spPr>
          <a:xfrm>
            <a:off x="5958214" y="5753418"/>
            <a:ext cx="58459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Result *p, *q and </a:t>
            </a:r>
            <a:r>
              <a:rPr lang="en-US" sz="2400" dirty="0" err="1"/>
              <a:t>i</a:t>
            </a:r>
            <a:r>
              <a:rPr lang="en-US" sz="2400" dirty="0"/>
              <a:t> all have the value of 4</a:t>
            </a:r>
          </a:p>
        </p:txBody>
      </p:sp>
    </p:spTree>
    <p:extLst>
      <p:ext uri="{BB962C8B-B14F-4D97-AF65-F5344CB8AC3E}">
        <p14:creationId xmlns:p14="http://schemas.microsoft.com/office/powerpoint/2010/main" val="241071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6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 Aliases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786395" y="640300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2, y = 1; 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y;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2833301" y="3747368"/>
            <a:ext cx="3815009" cy="2169076"/>
            <a:chOff x="8217591" y="4353721"/>
            <a:chExt cx="3815009" cy="216907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217591" y="57038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301315" y="487964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268085" y="435372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21111" y="6122687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BCC2255-654C-28E6-6916-7EEF3CDB092F}"/>
              </a:ext>
            </a:extLst>
          </p:cNvPr>
          <p:cNvSpPr/>
          <p:nvPr/>
        </p:nvSpPr>
        <p:spPr>
          <a:xfrm>
            <a:off x="8773074" y="1898025"/>
            <a:ext cx="1121541" cy="32658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64ACA-0835-A658-FA38-BDFEAACEF341}"/>
              </a:ext>
            </a:extLst>
          </p:cNvPr>
          <p:cNvSpPr txBox="1"/>
          <p:nvPr/>
        </p:nvSpPr>
        <p:spPr>
          <a:xfrm>
            <a:off x="8825793" y="334499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A24BA-6A3B-D7B0-6CD5-9CE224C4FE61}"/>
              </a:ext>
            </a:extLst>
          </p:cNvPr>
          <p:cNvSpPr txBox="1"/>
          <p:nvPr/>
        </p:nvSpPr>
        <p:spPr>
          <a:xfrm>
            <a:off x="9947334" y="385527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BAF05-4151-1C67-9D22-518001D5BB82}"/>
              </a:ext>
            </a:extLst>
          </p:cNvPr>
          <p:cNvSpPr txBox="1"/>
          <p:nvPr/>
        </p:nvSpPr>
        <p:spPr>
          <a:xfrm>
            <a:off x="8825793" y="2591207"/>
            <a:ext cx="99568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3F5EE-3938-F8E2-CF86-650FA728D156}"/>
              </a:ext>
            </a:extLst>
          </p:cNvPr>
          <p:cNvSpPr txBox="1"/>
          <p:nvPr/>
        </p:nvSpPr>
        <p:spPr>
          <a:xfrm>
            <a:off x="10041399" y="197825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79438-68C2-A023-CB72-BA068AA26623}"/>
              </a:ext>
            </a:extLst>
          </p:cNvPr>
          <p:cNvSpPr txBox="1"/>
          <p:nvPr/>
        </p:nvSpPr>
        <p:spPr>
          <a:xfrm>
            <a:off x="8836004" y="2035841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6F0877-E378-D2E5-EEF4-319C079C9060}"/>
              </a:ext>
            </a:extLst>
          </p:cNvPr>
          <p:cNvSpPr txBox="1"/>
          <p:nvPr/>
        </p:nvSpPr>
        <p:spPr>
          <a:xfrm>
            <a:off x="10252409" y="261790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F1A47-0765-DAA8-B956-CA7C851E6DD5}"/>
              </a:ext>
            </a:extLst>
          </p:cNvPr>
          <p:cNvSpPr txBox="1"/>
          <p:nvPr/>
        </p:nvSpPr>
        <p:spPr>
          <a:xfrm>
            <a:off x="10501089" y="1705267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integer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2E0F1-E92A-2924-22AA-7F0DA9418A6A}"/>
              </a:ext>
            </a:extLst>
          </p:cNvPr>
          <p:cNvSpPr txBox="1"/>
          <p:nvPr/>
        </p:nvSpPr>
        <p:spPr>
          <a:xfrm>
            <a:off x="10273737" y="3340254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0F21F-14EA-660D-BBDC-2CA4286D216C}"/>
              </a:ext>
            </a:extLst>
          </p:cNvPr>
          <p:cNvSpPr txBox="1"/>
          <p:nvPr/>
        </p:nvSpPr>
        <p:spPr>
          <a:xfrm>
            <a:off x="9963892" y="258229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</a:t>
            </a: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FA8CC9AF-1B0F-1A07-3AD3-705A66BF259C}"/>
              </a:ext>
            </a:extLst>
          </p:cNvPr>
          <p:cNvSpPr/>
          <p:nvPr/>
        </p:nvSpPr>
        <p:spPr>
          <a:xfrm rot="5400000" flipH="1" flipV="1">
            <a:off x="8219712" y="2898464"/>
            <a:ext cx="794087" cy="547865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5D6F84-2AC5-885D-2551-65E1004E800B}"/>
              </a:ext>
            </a:extLst>
          </p:cNvPr>
          <p:cNvSpPr txBox="1"/>
          <p:nvPr/>
        </p:nvSpPr>
        <p:spPr>
          <a:xfrm>
            <a:off x="8825793" y="3890742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6B867-531A-9874-125F-A7FA907BC60B}"/>
              </a:ext>
            </a:extLst>
          </p:cNvPr>
          <p:cNvSpPr txBox="1"/>
          <p:nvPr/>
        </p:nvSpPr>
        <p:spPr>
          <a:xfrm>
            <a:off x="9881795" y="331881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</a:t>
            </a:r>
          </a:p>
        </p:txBody>
      </p: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A6D89975-A992-E6FA-B3D8-A181ACE096B5}"/>
              </a:ext>
            </a:extLst>
          </p:cNvPr>
          <p:cNvSpPr/>
          <p:nvPr/>
        </p:nvSpPr>
        <p:spPr>
          <a:xfrm rot="5400000" flipH="1" flipV="1">
            <a:off x="7345626" y="2642478"/>
            <a:ext cx="2018714" cy="916252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269B2-BC0C-BACE-0A6A-CC1A7935DE4F}"/>
              </a:ext>
            </a:extLst>
          </p:cNvPr>
          <p:cNvSpPr txBox="1"/>
          <p:nvPr/>
        </p:nvSpPr>
        <p:spPr>
          <a:xfrm>
            <a:off x="10170441" y="3890742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D6CE5F-0AE4-BBBB-0437-2DBEFE9ABDAE}"/>
              </a:ext>
            </a:extLst>
          </p:cNvPr>
          <p:cNvSpPr txBox="1"/>
          <p:nvPr/>
        </p:nvSpPr>
        <p:spPr>
          <a:xfrm>
            <a:off x="6889500" y="1494523"/>
            <a:ext cx="15440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0x10c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0x108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0x104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0x100</a:t>
            </a:r>
          </a:p>
          <a:p>
            <a:endParaRPr lang="en-US" sz="2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0x0fc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A99EE-AD86-3A4E-16E0-BC90171D1F51}"/>
              </a:ext>
            </a:extLst>
          </p:cNvPr>
          <p:cNvSpPr txBox="1"/>
          <p:nvPr/>
        </p:nvSpPr>
        <p:spPr>
          <a:xfrm>
            <a:off x="8847749" y="4605305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17484-E22D-4E96-6176-7E5DB1E13867}"/>
              </a:ext>
            </a:extLst>
          </p:cNvPr>
          <p:cNvSpPr txBox="1"/>
          <p:nvPr/>
        </p:nvSpPr>
        <p:spPr>
          <a:xfrm>
            <a:off x="9976641" y="457464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43A2B-A6C8-C87E-C629-B41233B1247B}"/>
              </a:ext>
            </a:extLst>
          </p:cNvPr>
          <p:cNvSpPr txBox="1"/>
          <p:nvPr/>
        </p:nvSpPr>
        <p:spPr>
          <a:xfrm>
            <a:off x="10199748" y="4610115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25" name="U-Turn Arrow 24">
            <a:extLst>
              <a:ext uri="{FF2B5EF4-FFF2-40B4-BE49-F238E27FC236}">
                <a16:creationId xmlns:a16="http://schemas.microsoft.com/office/drawing/2014/main" id="{CF2CA339-6B0B-ED21-B9FA-E219DA9A608A}"/>
              </a:ext>
            </a:extLst>
          </p:cNvPr>
          <p:cNvSpPr/>
          <p:nvPr/>
        </p:nvSpPr>
        <p:spPr>
          <a:xfrm rot="5400000" flipH="1" flipV="1">
            <a:off x="8142133" y="4232465"/>
            <a:ext cx="794087" cy="547865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D075FE-69BF-9CB8-5DE7-8B3FD1080BF0}"/>
              </a:ext>
            </a:extLst>
          </p:cNvPr>
          <p:cNvSpPr txBox="1"/>
          <p:nvPr/>
        </p:nvSpPr>
        <p:spPr>
          <a:xfrm>
            <a:off x="1017139" y="4132932"/>
            <a:ext cx="99568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2C953E-955A-19E5-C15C-9397265BF27B}"/>
              </a:ext>
            </a:extLst>
          </p:cNvPr>
          <p:cNvSpPr txBox="1"/>
          <p:nvPr/>
        </p:nvSpPr>
        <p:spPr>
          <a:xfrm>
            <a:off x="674630" y="414661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7FE25-78CB-7C2A-980C-FD90B92ED0F6}"/>
              </a:ext>
            </a:extLst>
          </p:cNvPr>
          <p:cNvSpPr txBox="1"/>
          <p:nvPr/>
        </p:nvSpPr>
        <p:spPr>
          <a:xfrm>
            <a:off x="602976" y="3721238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85888E-D863-5206-32C4-5912DDDE83AD}"/>
              </a:ext>
            </a:extLst>
          </p:cNvPr>
          <p:cNvCxnSpPr>
            <a:cxnSpLocks/>
          </p:cNvCxnSpPr>
          <p:nvPr/>
        </p:nvCxnSpPr>
        <p:spPr>
          <a:xfrm>
            <a:off x="1632951" y="4346674"/>
            <a:ext cx="1591126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D26804-9FA0-B2EF-2BF8-AADDC9BFF599}"/>
              </a:ext>
            </a:extLst>
          </p:cNvPr>
          <p:cNvSpPr txBox="1"/>
          <p:nvPr/>
        </p:nvSpPr>
        <p:spPr>
          <a:xfrm>
            <a:off x="5439634" y="449363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A5ECF0-281E-D3EE-CFAD-63801515F13C}"/>
              </a:ext>
            </a:extLst>
          </p:cNvPr>
          <p:cNvSpPr txBox="1"/>
          <p:nvPr/>
        </p:nvSpPr>
        <p:spPr>
          <a:xfrm>
            <a:off x="5430409" y="3344993"/>
            <a:ext cx="7040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 + 1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50A933-AFDA-033A-F39B-BCAA07EA4791}"/>
              </a:ext>
            </a:extLst>
          </p:cNvPr>
          <p:cNvCxnSpPr>
            <a:cxnSpLocks/>
            <a:stCxn id="31" idx="2"/>
            <a:endCxn id="71" idx="0"/>
          </p:cNvCxnSpPr>
          <p:nvPr/>
        </p:nvCxnSpPr>
        <p:spPr>
          <a:xfrm>
            <a:off x="5782429" y="3714325"/>
            <a:ext cx="8292" cy="396203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F71FC44-7BF0-0133-B88E-EA747B65C991}"/>
              </a:ext>
            </a:extLst>
          </p:cNvPr>
          <p:cNvSpPr txBox="1"/>
          <p:nvPr/>
        </p:nvSpPr>
        <p:spPr>
          <a:xfrm>
            <a:off x="5161636" y="2975803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Integer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E0CBD5-916B-96D8-A365-4FA1ECEE83B2}"/>
              </a:ext>
            </a:extLst>
          </p:cNvPr>
          <p:cNvSpPr txBox="1"/>
          <p:nvPr/>
        </p:nvSpPr>
        <p:spPr>
          <a:xfrm>
            <a:off x="10962517" y="2075597"/>
            <a:ext cx="7040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 + 1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29EC5A-B195-4F08-DC37-3990ACEF34D2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>
            <a:off x="9821473" y="2260263"/>
            <a:ext cx="1141044" cy="54638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82313" y="5411946"/>
            <a:ext cx="386676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Observe </a:t>
            </a:r>
          </a:p>
          <a:p>
            <a:r>
              <a:rPr lang="en-US" sz="2400" dirty="0"/>
              <a:t>**d, *p and y are all aliases</a:t>
            </a:r>
          </a:p>
        </p:txBody>
      </p:sp>
    </p:spTree>
    <p:extLst>
      <p:ext uri="{BB962C8B-B14F-4D97-AF65-F5344CB8AC3E}">
        <p14:creationId xmlns:p14="http://schemas.microsoft.com/office/powerpoint/2010/main" val="43773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The NULL Constant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719582"/>
            <a:ext cx="11916102" cy="584258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NULL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is a constant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2C895B"/>
                </a:solidFill>
              </a:rPr>
              <a:t>evaluates to zero (0)</a:t>
            </a:r>
          </a:p>
          <a:p>
            <a:r>
              <a:rPr lang="en-US" sz="2400" dirty="0"/>
              <a:t>You </a:t>
            </a:r>
            <a:r>
              <a:rPr lang="en-US" sz="2400" dirty="0">
                <a:solidFill>
                  <a:schemeClr val="accent5"/>
                </a:solidFill>
              </a:rPr>
              <a:t>assign a pointer variable to contain NULL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F37440"/>
                </a:solidFill>
              </a:rPr>
              <a:t>indicate that the pointer does not point at anything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 pointer variable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7030A0"/>
                </a:solidFill>
              </a:rPr>
              <a:t>a value of NULL </a:t>
            </a:r>
            <a:r>
              <a:rPr lang="en-US" sz="2400" dirty="0"/>
              <a:t>is called a </a:t>
            </a:r>
            <a:r>
              <a:rPr lang="en-US" sz="2400" dirty="0">
                <a:solidFill>
                  <a:schemeClr val="accent5"/>
                </a:solidFill>
              </a:rPr>
              <a:t>“NULL pointer” (invalid address!)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Memory location 0 (address is 0) is not a valid memory address in any C program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Dereferencing NULL at runtime will cause a program fault (segmentation fault)!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CB22B-DB14-8E42-989F-437ED26A77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59B96F-E711-E7A9-D981-67AC5E342763}"/>
              </a:ext>
            </a:extLst>
          </p:cNvPr>
          <p:cNvSpPr/>
          <p:nvPr/>
        </p:nvSpPr>
        <p:spPr bwMode="auto">
          <a:xfrm>
            <a:off x="535489" y="4279907"/>
            <a:ext cx="11121022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NULL;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segmentation fault! */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*(int *)900000 = 25;	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cast 900000 to a pointer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if writeable address space, it works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that memory location just changed */</a:t>
            </a:r>
          </a:p>
        </p:txBody>
      </p:sp>
    </p:spTree>
    <p:extLst>
      <p:ext uri="{BB962C8B-B14F-4D97-AF65-F5344CB8AC3E}">
        <p14:creationId xmlns:p14="http://schemas.microsoft.com/office/powerpoint/2010/main" val="24483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Using the NULL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979072"/>
            <a:ext cx="11616020" cy="50694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Many functions </a:t>
            </a:r>
            <a:r>
              <a:rPr lang="en-US" sz="2400" dirty="0">
                <a:solidFill>
                  <a:srgbClr val="2C895B"/>
                </a:solidFill>
              </a:rPr>
              <a:t>return NULL to indicate an error has occurred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NULL is considered </a:t>
            </a:r>
            <a:r>
              <a:rPr lang="en-US" sz="2400" dirty="0">
                <a:solidFill>
                  <a:srgbClr val="FF0000"/>
                </a:solidFill>
              </a:rPr>
              <a:t>“false” </a:t>
            </a:r>
            <a:r>
              <a:rPr lang="en-US" sz="2400" dirty="0"/>
              <a:t>when used in a Boolean context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Remember: false expressions </a:t>
            </a:r>
            <a:r>
              <a:rPr lang="en-US" sz="2400" dirty="0"/>
              <a:t>in C are </a:t>
            </a:r>
            <a:r>
              <a:rPr lang="en-US" sz="2400" dirty="0">
                <a:solidFill>
                  <a:schemeClr val="accent5"/>
                </a:solidFill>
              </a:rPr>
              <a:t>defined to be zero </a:t>
            </a:r>
            <a:r>
              <a:rPr lang="en-US" sz="2400" i="1" dirty="0">
                <a:solidFill>
                  <a:schemeClr val="accent5"/>
                </a:solidFill>
              </a:rPr>
              <a:t>or </a:t>
            </a:r>
            <a:r>
              <a:rPr lang="en-US" sz="2400" dirty="0">
                <a:solidFill>
                  <a:schemeClr val="accent5"/>
                </a:solidFill>
              </a:rPr>
              <a:t>NULL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following two are equivalent (</a:t>
            </a:r>
            <a:r>
              <a:rPr lang="en-US" sz="2400" dirty="0">
                <a:solidFill>
                  <a:schemeClr val="accent5"/>
                </a:solidFill>
              </a:rPr>
              <a:t>the second one is preferred for readability</a:t>
            </a:r>
            <a:r>
              <a:rPr lang="en-US" sz="2400" dirty="0"/>
              <a:t>):</a:t>
            </a: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2DCA1-ED91-994B-85B2-10D7A3A2E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584948-ACD2-EF43-AD6E-11AF712C42C4}"/>
              </a:ext>
            </a:extLst>
          </p:cNvPr>
          <p:cNvSpPr/>
          <p:nvPr/>
        </p:nvSpPr>
        <p:spPr bwMode="auto">
          <a:xfrm>
            <a:off x="3299823" y="5022680"/>
            <a:ext cx="3381763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(p) ...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 != NULL) ...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B641F8-642F-E9E2-B387-8238528A9C98}"/>
              </a:ext>
            </a:extLst>
          </p:cNvPr>
          <p:cNvSpPr/>
          <p:nvPr/>
        </p:nvSpPr>
        <p:spPr bwMode="auto">
          <a:xfrm>
            <a:off x="417318" y="1722110"/>
            <a:ext cx="11357363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these are all equivalent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NULL; 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 to a pointer type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automatically gets converted to the correct type</a:t>
            </a:r>
          </a:p>
        </p:txBody>
      </p:sp>
    </p:spTree>
    <p:extLst>
      <p:ext uri="{BB962C8B-B14F-4D97-AF65-F5344CB8AC3E}">
        <p14:creationId xmlns:p14="http://schemas.microsoft.com/office/powerpoint/2010/main" val="6228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1" y="81076"/>
            <a:ext cx="10515600" cy="432112"/>
          </a:xfrm>
        </p:spPr>
        <p:txBody>
          <a:bodyPr/>
          <a:lstStyle/>
          <a:p>
            <a:r>
              <a:rPr lang="en-US" dirty="0"/>
              <a:t>Defining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4629" y="513187"/>
            <a:ext cx="9254654" cy="515529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Definition</a:t>
            </a:r>
            <a:r>
              <a:rPr lang="en-US" sz="2200" dirty="0"/>
              <a:t>: 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lvl="1"/>
            <a:r>
              <a:rPr lang="en-US" sz="2200" i="1" dirty="0">
                <a:solidFill>
                  <a:schemeClr val="accent1"/>
                </a:solidFill>
              </a:rPr>
              <a:t>"</a:t>
            </a:r>
            <a:r>
              <a:rPr lang="en-US" sz="2200" b="1" i="1" dirty="0">
                <a:solidFill>
                  <a:schemeClr val="accent1"/>
                </a:solidFill>
              </a:rPr>
              <a:t>Compound" </a:t>
            </a:r>
            <a:r>
              <a:rPr lang="en-US" sz="2200" dirty="0">
                <a:solidFill>
                  <a:schemeClr val="tx2"/>
                </a:solidFill>
              </a:rPr>
              <a:t>data type </a:t>
            </a:r>
            <a:r>
              <a:rPr lang="en-US" sz="2200" dirty="0">
                <a:solidFill>
                  <a:schemeClr val="accent1"/>
                </a:solidFill>
              </a:rPr>
              <a:t>where each value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an array is </a:t>
            </a:r>
            <a:r>
              <a:rPr lang="en-US" sz="2200" dirty="0">
                <a:solidFill>
                  <a:schemeClr val="accent1"/>
                </a:solidFill>
              </a:rPr>
              <a:t>an element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/>
              <a:t>A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llocates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with a </a:t>
            </a:r>
            <a:r>
              <a:rPr lang="en-US" sz="2200" i="1" dirty="0">
                <a:solidFill>
                  <a:srgbClr val="0070C0"/>
                </a:solidFill>
              </a:rPr>
              <a:t>fixed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count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array elements of type </a:t>
            </a:r>
            <a:r>
              <a:rPr lang="en-US" sz="2200" b="1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Allocates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2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bytes of </a:t>
            </a:r>
            <a:r>
              <a:rPr lang="en-US" sz="2200" b="1" i="1" dirty="0">
                <a:solidFill>
                  <a:srgbClr val="7030A0"/>
                </a:solidFill>
              </a:rPr>
              <a:t>contiguous</a:t>
            </a:r>
            <a:r>
              <a:rPr lang="en-US" sz="2200" b="1" i="1" dirty="0"/>
              <a:t> </a:t>
            </a:r>
            <a:r>
              <a:rPr lang="en-US" sz="2200" b="1" i="1" dirty="0">
                <a:solidFill>
                  <a:srgbClr val="7030A0"/>
                </a:solidFill>
              </a:rPr>
              <a:t>memory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Common usage is to specify a compile-time constant for 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200" dirty="0"/>
              <a:t>Array </a:t>
            </a:r>
            <a:r>
              <a:rPr lang="en-US" sz="2200" b="1" dirty="0">
                <a:solidFill>
                  <a:srgbClr val="0070C0"/>
                </a:solidFill>
              </a:rPr>
              <a:t>names </a:t>
            </a:r>
            <a:r>
              <a:rPr lang="en-US" sz="2200" b="1">
                <a:solidFill>
                  <a:srgbClr val="0070C0"/>
                </a:solidFill>
              </a:rPr>
              <a:t>are constants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1"/>
                </a:solidFill>
              </a:rPr>
              <a:t>cannot be assigned </a:t>
            </a:r>
            <a:r>
              <a:rPr lang="en-US" sz="2200" dirty="0">
                <a:solidFill>
                  <a:schemeClr val="tx2"/>
                </a:solidFill>
              </a:rPr>
              <a:t>(the name cannot appear on the </a:t>
            </a:r>
            <a:r>
              <a:rPr lang="en-US" sz="2200" dirty="0" err="1">
                <a:solidFill>
                  <a:schemeClr val="tx2"/>
                </a:solidFill>
              </a:rPr>
              <a:t>Lside</a:t>
            </a:r>
            <a:r>
              <a:rPr lang="en-US" sz="2200" dirty="0">
                <a:solidFill>
                  <a:schemeClr val="tx2"/>
                </a:solidFill>
              </a:rPr>
              <a:t> by itself)</a:t>
            </a:r>
          </a:p>
          <a:p>
            <a:pPr lvl="1"/>
            <a:endParaRPr lang="en-US" sz="2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AF10E8-86E8-3548-AAC0-591D2AEB3222}"/>
              </a:ext>
            </a:extLst>
          </p:cNvPr>
          <p:cNvSpPr/>
          <p:nvPr/>
        </p:nvSpPr>
        <p:spPr bwMode="auto">
          <a:xfrm>
            <a:off x="1765269" y="2857159"/>
            <a:ext cx="2594603" cy="79120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BSZ   6</a:t>
            </a:r>
            <a:endParaRPr lang="en-US" sz="22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sz="22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10056753" y="622374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10056753" y="585370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10056753" y="549567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10056753" y="512563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10056753" y="4756300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10056753" y="438626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10056753" y="402509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10056753" y="365505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10056753" y="328502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10056753" y="291498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10056753" y="255165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10056753" y="218161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10056753" y="179811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10056753" y="143478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86653" y="618478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84407" y="465992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314259" y="621865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314259" y="58399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314259" y="54812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314259" y="51330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314259" y="472829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314259" y="43515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344285" y="1127476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621804" y="4394430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9BE23E-E8AB-4A45-ACF0-8F7A9EFAB9CD}"/>
              </a:ext>
            </a:extLst>
          </p:cNvPr>
          <p:cNvGrpSpPr/>
          <p:nvPr/>
        </p:nvGrpSpPr>
        <p:grpSpPr>
          <a:xfrm>
            <a:off x="4224917" y="2877724"/>
            <a:ext cx="4949817" cy="707886"/>
            <a:chOff x="3428060" y="3209674"/>
            <a:chExt cx="4949817" cy="707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2DFFF1-39F3-C04E-9F4D-C514C9CB1E84}"/>
                </a:ext>
              </a:extLst>
            </p:cNvPr>
            <p:cNvSpPr txBox="1"/>
            <p:nvPr/>
          </p:nvSpPr>
          <p:spPr>
            <a:xfrm>
              <a:off x="4221552" y="3209674"/>
              <a:ext cx="4156325" cy="70788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BSZ is a macro replaced by the C preprocessor at compile time</a:t>
              </a:r>
            </a:p>
          </p:txBody>
        </p:sp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70998ED4-2F12-4A46-8C92-3BD29DA67494}"/>
                </a:ext>
              </a:extLst>
            </p:cNvPr>
            <p:cNvSpPr/>
            <p:nvPr/>
          </p:nvSpPr>
          <p:spPr>
            <a:xfrm>
              <a:off x="3428060" y="3390583"/>
              <a:ext cx="793492" cy="12733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F429851-1B18-0D60-0B5D-FD23CD1F4A69}"/>
              </a:ext>
            </a:extLst>
          </p:cNvPr>
          <p:cNvSpPr/>
          <p:nvPr/>
        </p:nvSpPr>
        <p:spPr bwMode="auto">
          <a:xfrm>
            <a:off x="928027" y="4557915"/>
            <a:ext cx="7387272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b;  	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invalid does not copy the array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copy arrays element by element</a:t>
            </a:r>
          </a:p>
        </p:txBody>
      </p:sp>
    </p:spTree>
    <p:extLst>
      <p:ext uri="{BB962C8B-B14F-4D97-AF65-F5344CB8AC3E}">
        <p14:creationId xmlns:p14="http://schemas.microsoft.com/office/powerpoint/2010/main" val="16005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46" grpId="0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36" y="152203"/>
            <a:ext cx="10515600" cy="312540"/>
          </a:xfrm>
        </p:spPr>
        <p:txBody>
          <a:bodyPr/>
          <a:lstStyle/>
          <a:p>
            <a:r>
              <a:rPr lang="en-US" dirty="0"/>
              <a:t>Array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5558" y="537206"/>
            <a:ext cx="9179766" cy="46218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u="sng" dirty="0"/>
              <a:t>Initialization</a:t>
            </a:r>
            <a:r>
              <a:rPr lang="en-US" sz="2000" dirty="0"/>
              <a:t>: 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name[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{val0,…,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sz="2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sz="2100" dirty="0"/>
              <a:t> </a:t>
            </a:r>
            <a:r>
              <a:rPr lang="en-US" sz="2100" i="1" dirty="0">
                <a:solidFill>
                  <a:schemeClr val="accent5"/>
                </a:solidFill>
              </a:rPr>
              <a:t>(optional)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initialization list can </a:t>
            </a:r>
            <a:r>
              <a:rPr lang="en-US" sz="2100" i="1" u="sng" dirty="0">
                <a:solidFill>
                  <a:srgbClr val="FF0000"/>
                </a:solidFill>
              </a:rPr>
              <a:t>only</a:t>
            </a:r>
            <a:r>
              <a:rPr lang="en-US" sz="2100" dirty="0"/>
              <a:t>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be used at </a:t>
            </a:r>
            <a:r>
              <a:rPr lang="en-US" sz="2100" b="1" dirty="0">
                <a:solidFill>
                  <a:srgbClr val="0070C0"/>
                </a:solidFill>
              </a:rPr>
              <a:t>time</a:t>
            </a:r>
            <a:r>
              <a:rPr lang="en-US" sz="2100" dirty="0">
                <a:solidFill>
                  <a:srgbClr val="0070C0"/>
                </a:solidFill>
              </a:rPr>
              <a:t> of </a:t>
            </a:r>
            <a:r>
              <a:rPr lang="en-US" sz="2100" b="1" dirty="0">
                <a:solidFill>
                  <a:srgbClr val="0070C0"/>
                </a:solidFill>
              </a:rPr>
              <a:t>definition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If no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supplied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is determined by compiler using the number of array initializers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block[20] = {};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//only works with constant size arrays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defines an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array of 20 integers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each element filled with zeros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Performance comment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do not zero automatic arrays unless really needed!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When a </a:t>
            </a:r>
            <a:r>
              <a:rPr lang="en-US" sz="2000" b="1" dirty="0">
                <a:solidFill>
                  <a:srgbClr val="00B05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given: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extra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ignored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missing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/>
              <a:t>are set to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zero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8463" y="357818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8463" y="32081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8463" y="28381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8463" y="246806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8463" y="21047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8463" y="173469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8463" y="135900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8463" y="9956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9350" y="179375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548468" y="274878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6956" y="57795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6956" y="540084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6956" y="504211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6956" y="469390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6956" y="42891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6956" y="39124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5901" y="914254"/>
            <a:ext cx="110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2B61EE-9735-8D40-AC12-8FB2002DFA22}"/>
              </a:ext>
            </a:extLst>
          </p:cNvPr>
          <p:cNvSpPr/>
          <p:nvPr/>
        </p:nvSpPr>
        <p:spPr>
          <a:xfrm>
            <a:off x="11256956" y="6154728"/>
            <a:ext cx="870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9492809" y="3979633"/>
            <a:ext cx="764753" cy="2229694"/>
            <a:chOff x="8799909" y="3980803"/>
            <a:chExt cx="764753" cy="22296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A5C33D6-72BA-5E4A-91DD-6E41F02FE30C}"/>
              </a:ext>
            </a:extLst>
          </p:cNvPr>
          <p:cNvSpPr/>
          <p:nvPr/>
        </p:nvSpPr>
        <p:spPr bwMode="auto">
          <a:xfrm>
            <a:off x="2680564" y="5297747"/>
            <a:ext cx="4912928" cy="4818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{2, 3, 5, 6, 11, 13};</a:t>
            </a:r>
          </a:p>
          <a:p>
            <a:endParaRPr lang="en-US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C2E620-486F-EA43-993C-D1516744C439}"/>
              </a:ext>
            </a:extLst>
          </p:cNvPr>
          <p:cNvGrpSpPr/>
          <p:nvPr/>
        </p:nvGrpSpPr>
        <p:grpSpPr>
          <a:xfrm>
            <a:off x="2612883" y="5628877"/>
            <a:ext cx="3185996" cy="1074204"/>
            <a:chOff x="2022756" y="4821907"/>
            <a:chExt cx="3185996" cy="107420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8AEDA1-7704-F148-A67F-FC77DF02EF33}"/>
                </a:ext>
              </a:extLst>
            </p:cNvPr>
            <p:cNvSpPr txBox="1"/>
            <p:nvPr/>
          </p:nvSpPr>
          <p:spPr>
            <a:xfrm>
              <a:off x="2022756" y="5249780"/>
              <a:ext cx="318599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not needed </a:t>
              </a:r>
              <a:r>
                <a:rPr lang="en-US" dirty="0">
                  <a:solidFill>
                    <a:srgbClr val="0070C0"/>
                  </a:solidFill>
                </a:rPr>
                <a:t>and if used </a:t>
              </a:r>
              <a:r>
                <a:rPr lang="en-US" b="1" u="sng" dirty="0">
                  <a:solidFill>
                    <a:srgbClr val="0070C0"/>
                  </a:solidFill>
                </a:rPr>
                <a:t>may</a:t>
              </a:r>
              <a:r>
                <a:rPr lang="en-US" dirty="0">
                  <a:solidFill>
                    <a:srgbClr val="0070C0"/>
                  </a:solidFill>
                </a:rPr>
                <a:t> truncate initialization list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C1DB90-1F99-F442-A118-B3E6A383B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854" y="482190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F447CDA-DE49-E944-8BB6-7A95179A39FB}"/>
              </a:ext>
            </a:extLst>
          </p:cNvPr>
          <p:cNvSpPr txBox="1"/>
          <p:nvPr/>
        </p:nvSpPr>
        <p:spPr>
          <a:xfrm>
            <a:off x="9991635" y="578808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E33B2E-8D72-2B45-8264-6881F92F5394}"/>
              </a:ext>
            </a:extLst>
          </p:cNvPr>
          <p:cNvSpPr txBox="1"/>
          <p:nvPr/>
        </p:nvSpPr>
        <p:spPr>
          <a:xfrm>
            <a:off x="9991635" y="541804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DC6346-4EC6-3540-A02C-3E53DD57A75F}"/>
              </a:ext>
            </a:extLst>
          </p:cNvPr>
          <p:cNvSpPr txBox="1"/>
          <p:nvPr/>
        </p:nvSpPr>
        <p:spPr>
          <a:xfrm>
            <a:off x="9991635" y="504800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AEEDF3-7D54-334D-B69B-F563F7BB53C2}"/>
              </a:ext>
            </a:extLst>
          </p:cNvPr>
          <p:cNvSpPr txBox="1"/>
          <p:nvPr/>
        </p:nvSpPr>
        <p:spPr>
          <a:xfrm>
            <a:off x="9991635" y="467796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55F52-766E-1145-ACD7-EDDA5CA8CAFD}"/>
              </a:ext>
            </a:extLst>
          </p:cNvPr>
          <p:cNvSpPr txBox="1"/>
          <p:nvPr/>
        </p:nvSpPr>
        <p:spPr>
          <a:xfrm>
            <a:off x="9991635" y="43146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4BCF35-7805-2341-9465-2DA3C1D5A80C}"/>
              </a:ext>
            </a:extLst>
          </p:cNvPr>
          <p:cNvSpPr txBox="1"/>
          <p:nvPr/>
        </p:nvSpPr>
        <p:spPr>
          <a:xfrm>
            <a:off x="9991635" y="39446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06BA15-E842-DD47-812E-E2C6BC1E3FFE}"/>
              </a:ext>
            </a:extLst>
          </p:cNvPr>
          <p:cNvGrpSpPr/>
          <p:nvPr/>
        </p:nvGrpSpPr>
        <p:grpSpPr>
          <a:xfrm>
            <a:off x="9998369" y="4306599"/>
            <a:ext cx="1287532" cy="1836773"/>
            <a:chOff x="9548198" y="4378810"/>
            <a:chExt cx="1287532" cy="18367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FE793-7873-5F4D-86D9-54223145D0D2}"/>
                </a:ext>
              </a:extLst>
            </p:cNvPr>
            <p:cNvSpPr txBox="1"/>
            <p:nvPr/>
          </p:nvSpPr>
          <p:spPr>
            <a:xfrm>
              <a:off x="9548198" y="584625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1FEF10-1EE0-7C47-91AC-65532CD5AE48}"/>
                </a:ext>
              </a:extLst>
            </p:cNvPr>
            <p:cNvSpPr txBox="1"/>
            <p:nvPr/>
          </p:nvSpPr>
          <p:spPr>
            <a:xfrm>
              <a:off x="9548198" y="547621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CB2C3-A8D9-494A-A2DF-AD646CC2E9AE}"/>
                </a:ext>
              </a:extLst>
            </p:cNvPr>
            <p:cNvSpPr txBox="1"/>
            <p:nvPr/>
          </p:nvSpPr>
          <p:spPr>
            <a:xfrm>
              <a:off x="9548198" y="511818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785D8F-CEEF-0441-BFC3-F40A9F6F1AEB}"/>
                </a:ext>
              </a:extLst>
            </p:cNvPr>
            <p:cNvSpPr txBox="1"/>
            <p:nvPr/>
          </p:nvSpPr>
          <p:spPr>
            <a:xfrm>
              <a:off x="9548198" y="474814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4FCD7-1190-D945-A0CD-D6CAD1BE7DD2}"/>
                </a:ext>
              </a:extLst>
            </p:cNvPr>
            <p:cNvSpPr txBox="1"/>
            <p:nvPr/>
          </p:nvSpPr>
          <p:spPr>
            <a:xfrm>
              <a:off x="9548198" y="4378810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0AEF17-117B-4F41-889E-61B0C672D499}"/>
              </a:ext>
            </a:extLst>
          </p:cNvPr>
          <p:cNvGrpSpPr/>
          <p:nvPr/>
        </p:nvGrpSpPr>
        <p:grpSpPr>
          <a:xfrm>
            <a:off x="5996649" y="5682693"/>
            <a:ext cx="2610571" cy="1053268"/>
            <a:chOff x="2315159" y="4698337"/>
            <a:chExt cx="2610571" cy="105326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60EB34-2927-8F45-B780-4C3829BAD809}"/>
                </a:ext>
              </a:extLst>
            </p:cNvPr>
            <p:cNvSpPr txBox="1"/>
            <p:nvPr/>
          </p:nvSpPr>
          <p:spPr>
            <a:xfrm>
              <a:off x="2315159" y="5105274"/>
              <a:ext cx="26105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 initialization values given, </a:t>
              </a:r>
              <a:r>
                <a:rPr lang="en-US" b="1" dirty="0">
                  <a:solidFill>
                    <a:srgbClr val="FF0000"/>
                  </a:solidFill>
                </a:rPr>
                <a:t>only 5 are used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9470714-4C15-154F-A66A-B59256DD8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9921" y="469833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0634941-91F2-8443-9D84-BEBC00C994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B32436-1969-3848-B372-1B2358ADA013}"/>
              </a:ext>
            </a:extLst>
          </p:cNvPr>
          <p:cNvGrpSpPr/>
          <p:nvPr/>
        </p:nvGrpSpPr>
        <p:grpSpPr>
          <a:xfrm>
            <a:off x="2752108" y="2242481"/>
            <a:ext cx="6427055" cy="706640"/>
            <a:chOff x="1992135" y="5229631"/>
            <a:chExt cx="6427055" cy="7066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1663FB-AA08-B547-B022-BB93792FECAA}"/>
                </a:ext>
              </a:extLst>
            </p:cNvPr>
            <p:cNvSpPr txBox="1"/>
            <p:nvPr/>
          </p:nvSpPr>
          <p:spPr>
            <a:xfrm>
              <a:off x="1992135" y="5229631"/>
              <a:ext cx="642705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 initialization values given; then elements are initialized to 0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93C884F-E0CE-6244-B0EC-03EFB8E8649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551" y="5649341"/>
              <a:ext cx="0" cy="28693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2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0" grpId="0" animBg="1"/>
      <p:bldP spid="5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163027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a[5];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Pad</a:t>
                </a:r>
                <a:r>
                  <a:rPr lang="en-US" sz="2400" dirty="0"/>
                  <a:t>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Replace</a:t>
                </a:r>
                <a:r>
                  <a:rPr lang="en-US" sz="2400" dirty="0"/>
                  <a:t>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blipFill>
                <a:blip r:embed="rId2"/>
                <a:stretch>
                  <a:fillRect l="-964" t="-2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69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7799-CD64-B64F-B4CB-6E279747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94997"/>
            <a:ext cx="11466879" cy="452062"/>
          </a:xfrm>
        </p:spPr>
        <p:txBody>
          <a:bodyPr/>
          <a:lstStyle/>
          <a:p>
            <a:r>
              <a:rPr lang="en-US" dirty="0"/>
              <a:t>Determining Element Count for a compiler calculated array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0C3B98-695D-2745-9808-AFAADB2D214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8143" y="852854"/>
            <a:ext cx="11335713" cy="228600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Programmatically determining the element count in a compiler calculated array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    </a:t>
            </a:r>
            <a:r>
              <a:rPr lang="en-US" sz="2200" b="1" dirty="0" err="1">
                <a:solidFill>
                  <a:schemeClr val="accent5"/>
                </a:solidFill>
                <a:latin typeface="Courier" pitchFamily="2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(</a:t>
            </a:r>
            <a:r>
              <a:rPr lang="en-US" sz="2200" b="1" dirty="0">
                <a:solidFill>
                  <a:srgbClr val="F37440"/>
                </a:solidFill>
                <a:latin typeface="Courier" pitchFamily="2" charset="0"/>
              </a:rPr>
              <a:t>array) </a:t>
            </a: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/ </a:t>
            </a:r>
            <a:r>
              <a:rPr lang="en-US" sz="2200" b="1" dirty="0" err="1">
                <a:solidFill>
                  <a:schemeClr val="accent5"/>
                </a:solidFill>
                <a:latin typeface="Courier" pitchFamily="2" charset="0"/>
              </a:rPr>
              <a:t>sizeof</a:t>
            </a:r>
            <a:r>
              <a:rPr lang="en-US" sz="2200" b="1" dirty="0">
                <a:solidFill>
                  <a:srgbClr val="7030A0"/>
                </a:solidFill>
                <a:latin typeface="Courier" pitchFamily="2" charset="0"/>
              </a:rPr>
              <a:t>(of just one element in the array)</a:t>
            </a:r>
          </a:p>
          <a:p>
            <a:pPr marL="354012" lvl="1" indent="0">
              <a:buNone/>
            </a:pPr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(array) </a:t>
            </a:r>
            <a:r>
              <a:rPr lang="en-US" sz="2400" b="1" u="sng" dirty="0"/>
              <a:t>only works </a:t>
            </a:r>
            <a:r>
              <a:rPr lang="en-US" sz="2400" dirty="0"/>
              <a:t> when used in the SAME </a:t>
            </a:r>
            <a:r>
              <a:rPr lang="en-US" sz="2400" b="1" dirty="0">
                <a:solidFill>
                  <a:srgbClr val="0070C0"/>
                </a:solidFill>
              </a:rPr>
              <a:t>scope</a:t>
            </a:r>
            <a:r>
              <a:rPr lang="en-US" sz="2400" dirty="0">
                <a:solidFill>
                  <a:srgbClr val="0070C0"/>
                </a:solidFill>
              </a:rPr>
              <a:t> as where the array variable was </a:t>
            </a:r>
            <a:r>
              <a:rPr lang="en-US" sz="2400" dirty="0">
                <a:solidFill>
                  <a:srgbClr val="FF0000"/>
                </a:solidFill>
              </a:rPr>
              <a:t>defined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4BF97A-94E3-8043-A567-0EA5F7B911C0}"/>
              </a:ext>
            </a:extLst>
          </p:cNvPr>
          <p:cNvSpPr/>
          <p:nvPr/>
        </p:nvSpPr>
        <p:spPr bwMode="auto">
          <a:xfrm>
            <a:off x="587374" y="3604360"/>
            <a:ext cx="10899462" cy="255142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2, 3, 5, 6, 11, 13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automatic: compiler calculates array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this case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59822-913B-8449-9611-0097560A4B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89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23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52522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2107044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*p + 10;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 = *p1 + 10; 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C1033D-9279-B5B0-11C5-E4BEC8D654D0}"/>
              </a:ext>
            </a:extLst>
          </p:cNvPr>
          <p:cNvGrpSpPr/>
          <p:nvPr/>
        </p:nvGrpSpPr>
        <p:grpSpPr>
          <a:xfrm>
            <a:off x="9212254" y="1202614"/>
            <a:ext cx="2759472" cy="4164119"/>
            <a:chOff x="9331436" y="1155453"/>
            <a:chExt cx="2759472" cy="416411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C0BDDAA-36B7-094F-8BAA-55CB0DDABED1}"/>
                </a:ext>
              </a:extLst>
            </p:cNvPr>
            <p:cNvSpPr/>
            <p:nvPr/>
          </p:nvSpPr>
          <p:spPr>
            <a:xfrm>
              <a:off x="11271453" y="1155453"/>
              <a:ext cx="819455" cy="4151728"/>
            </a:xfrm>
            <a:prstGeom prst="rect">
              <a:avLst/>
            </a:prstGeom>
            <a:noFill/>
            <a:ln w="38100"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C083F0-6F7F-6249-9A15-2D9EC636B0F5}"/>
                </a:ext>
              </a:extLst>
            </p:cNvPr>
            <p:cNvSpPr/>
            <p:nvPr/>
          </p:nvSpPr>
          <p:spPr>
            <a:xfrm>
              <a:off x="10230293" y="1167844"/>
              <a:ext cx="948705" cy="415172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9D7AFA-D1FD-704F-998F-1E9332C94E53}"/>
                </a:ext>
              </a:extLst>
            </p:cNvPr>
            <p:cNvSpPr/>
            <p:nvPr/>
          </p:nvSpPr>
          <p:spPr>
            <a:xfrm>
              <a:off x="9331436" y="1155453"/>
              <a:ext cx="696298" cy="4151728"/>
            </a:xfrm>
            <a:prstGeom prst="rect">
              <a:avLst/>
            </a:prstGeom>
            <a:noFill/>
            <a:ln w="38100"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32" y="331120"/>
            <a:ext cx="7131587" cy="433785"/>
          </a:xfrm>
        </p:spPr>
        <p:txBody>
          <a:bodyPr/>
          <a:lstStyle/>
          <a:p>
            <a:r>
              <a:rPr lang="en-US" dirty="0"/>
              <a:t>Pointers and Arrays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11" y="871102"/>
            <a:ext cx="7441200" cy="528857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When </a:t>
            </a:r>
            <a:r>
              <a:rPr lang="en-US" dirty="0">
                <a:solidFill>
                  <a:schemeClr val="accent1"/>
                </a:solidFill>
              </a:rPr>
              <a:t>p is a pointer</a:t>
            </a:r>
            <a:r>
              <a:rPr lang="en-US" dirty="0"/>
              <a:t>, the actual value of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(p+1)</a:t>
            </a:r>
            <a:r>
              <a:rPr lang="en-US" dirty="0"/>
              <a:t> </a:t>
            </a:r>
            <a:r>
              <a:rPr lang="en-US" b="1" dirty="0"/>
              <a:t>depends on the type </a:t>
            </a:r>
            <a:r>
              <a:rPr lang="en-US" dirty="0"/>
              <a:t>that </a:t>
            </a:r>
            <a:r>
              <a:rPr lang="en-US" dirty="0">
                <a:solidFill>
                  <a:srgbClr val="0070C0"/>
                </a:solidFill>
              </a:rPr>
              <a:t>pointer p</a:t>
            </a:r>
            <a:r>
              <a:rPr lang="en-US" dirty="0"/>
              <a:t> points at</a:t>
            </a:r>
          </a:p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(p+1)</a:t>
            </a:r>
            <a:r>
              <a:rPr lang="en-US" dirty="0"/>
              <a:t> adds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x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(what p points at) </a:t>
            </a:r>
            <a:r>
              <a:rPr lang="en-US" dirty="0">
                <a:cs typeface="Courier New" panose="02070309020205020404" pitchFamily="49" charset="0"/>
              </a:rPr>
              <a:t>bytes to </a:t>
            </a:r>
            <a:r>
              <a:rPr lang="en-US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  <a:p>
            <a:pPr lvl="1"/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++p</a:t>
            </a:r>
            <a:r>
              <a:rPr lang="en-US" sz="2100" dirty="0"/>
              <a:t> is equivalent to </a:t>
            </a:r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= p + 1</a:t>
            </a:r>
          </a:p>
          <a:p>
            <a:r>
              <a:rPr lang="en-US" dirty="0"/>
              <a:t>Using </a:t>
            </a:r>
            <a:r>
              <a:rPr lang="en-US" dirty="0">
                <a:solidFill>
                  <a:srgbClr val="0070C0"/>
                </a:solidFill>
              </a:rPr>
              <a:t>pointer arithmetic </a:t>
            </a:r>
            <a:r>
              <a:rPr lang="en-US" dirty="0"/>
              <a:t>to find array elements:</a:t>
            </a:r>
          </a:p>
          <a:p>
            <a:pPr lvl="1"/>
            <a:r>
              <a:rPr lang="en-US" sz="2100" dirty="0"/>
              <a:t>Address of the second element </a:t>
            </a:r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1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r>
              <a:rPr lang="en-US" sz="2100" dirty="0"/>
              <a:t> is </a:t>
            </a:r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 lvl="1"/>
            <a:r>
              <a:rPr lang="en-US" sz="2100" dirty="0"/>
              <a:t>It can be referenced as  </a:t>
            </a:r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21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21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9AF30A-6DE9-E54A-8A9C-DF521C026681}"/>
              </a:ext>
            </a:extLst>
          </p:cNvPr>
          <p:cNvSpPr txBox="1"/>
          <p:nvPr/>
        </p:nvSpPr>
        <p:spPr>
          <a:xfrm>
            <a:off x="8182588" y="491143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1C78B5-76FE-D749-920A-AC8FD8789688}"/>
              </a:ext>
            </a:extLst>
          </p:cNvPr>
          <p:cNvSpPr txBox="1"/>
          <p:nvPr/>
        </p:nvSpPr>
        <p:spPr>
          <a:xfrm>
            <a:off x="8173053" y="4553402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4B7D27-1A23-A444-9372-F827BBDC35B1}"/>
              </a:ext>
            </a:extLst>
          </p:cNvPr>
          <p:cNvSpPr txBox="1"/>
          <p:nvPr/>
        </p:nvSpPr>
        <p:spPr>
          <a:xfrm>
            <a:off x="8173053" y="418336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03C11E-03DA-6346-B5A6-5131E09CAC78}"/>
              </a:ext>
            </a:extLst>
          </p:cNvPr>
          <p:cNvSpPr txBox="1"/>
          <p:nvPr/>
        </p:nvSpPr>
        <p:spPr>
          <a:xfrm>
            <a:off x="8173053" y="3814031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5E9F4A-8EA1-084A-B84B-64525B6E298A}"/>
              </a:ext>
            </a:extLst>
          </p:cNvPr>
          <p:cNvSpPr txBox="1"/>
          <p:nvPr/>
        </p:nvSpPr>
        <p:spPr>
          <a:xfrm>
            <a:off x="8173053" y="3375896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D256A7-2F44-8A43-AFB3-697FB36E2D2E}"/>
              </a:ext>
            </a:extLst>
          </p:cNvPr>
          <p:cNvSpPr txBox="1"/>
          <p:nvPr/>
        </p:nvSpPr>
        <p:spPr>
          <a:xfrm>
            <a:off x="8180579" y="3006918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4C27B-83CF-8F40-AF53-CFEDF63D2166}"/>
              </a:ext>
            </a:extLst>
          </p:cNvPr>
          <p:cNvSpPr txBox="1"/>
          <p:nvPr/>
        </p:nvSpPr>
        <p:spPr>
          <a:xfrm>
            <a:off x="8180579" y="2636879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604DAF-107F-DE49-BAE0-AB29A199EF91}"/>
              </a:ext>
            </a:extLst>
          </p:cNvPr>
          <p:cNvSpPr txBox="1"/>
          <p:nvPr/>
        </p:nvSpPr>
        <p:spPr>
          <a:xfrm>
            <a:off x="8188530" y="2266840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29C1B592-EF2F-BA47-B9CE-4A659EB46060}"/>
              </a:ext>
            </a:extLst>
          </p:cNvPr>
          <p:cNvSpPr/>
          <p:nvPr/>
        </p:nvSpPr>
        <p:spPr>
          <a:xfrm rot="16200000">
            <a:off x="8377395" y="827896"/>
            <a:ext cx="396719" cy="728253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A1910A-4809-C240-9921-415E05618D82}"/>
              </a:ext>
            </a:extLst>
          </p:cNvPr>
          <p:cNvSpPr/>
          <p:nvPr/>
        </p:nvSpPr>
        <p:spPr>
          <a:xfrm>
            <a:off x="7929687" y="305541"/>
            <a:ext cx="2454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1 byte Memory Content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One byte per row</a:t>
            </a:r>
            <a:endParaRPr lang="en-US" sz="1600" dirty="0">
              <a:solidFill>
                <a:schemeClr val="accent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06569E9-5F52-9041-AB2D-77EA5404FF0E}"/>
              </a:ext>
            </a:extLst>
          </p:cNvPr>
          <p:cNvGrpSpPr/>
          <p:nvPr/>
        </p:nvGrpSpPr>
        <p:grpSpPr>
          <a:xfrm>
            <a:off x="8533232" y="1286740"/>
            <a:ext cx="96408" cy="457028"/>
            <a:chOff x="10610509" y="991043"/>
            <a:chExt cx="96408" cy="45702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69E338-C491-1645-BB20-BF539B44541A}"/>
                </a:ext>
              </a:extLst>
            </p:cNvPr>
            <p:cNvSpPr/>
            <p:nvPr/>
          </p:nvSpPr>
          <p:spPr>
            <a:xfrm>
              <a:off x="10617922" y="1176134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24EE561-21F7-084C-AF8C-C327047BF4DB}"/>
                </a:ext>
              </a:extLst>
            </p:cNvPr>
            <p:cNvSpPr/>
            <p:nvPr/>
          </p:nvSpPr>
          <p:spPr>
            <a:xfrm>
              <a:off x="10617921" y="991043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2A0EFD6-0C92-B342-816A-EBE28ADB6DD3}"/>
                </a:ext>
              </a:extLst>
            </p:cNvPr>
            <p:cNvSpPr/>
            <p:nvPr/>
          </p:nvSpPr>
          <p:spPr>
            <a:xfrm>
              <a:off x="10610509" y="1359076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8197107" y="1840137"/>
            <a:ext cx="8650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346DCE-C078-E14B-BB0C-893B68D030EA}"/>
              </a:ext>
            </a:extLst>
          </p:cNvPr>
          <p:cNvSpPr/>
          <p:nvPr/>
        </p:nvSpPr>
        <p:spPr bwMode="auto">
          <a:xfrm>
            <a:off x="725133" y="4107422"/>
            <a:ext cx="6332381" cy="18860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*p + 10;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 + 1) = *(p + 1) + 10;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5DD749-EE52-0344-B699-FA15E393BFDB}"/>
              </a:ext>
            </a:extLst>
          </p:cNvPr>
          <p:cNvGrpSpPr/>
          <p:nvPr/>
        </p:nvGrpSpPr>
        <p:grpSpPr>
          <a:xfrm>
            <a:off x="9176211" y="1332738"/>
            <a:ext cx="791034" cy="4011569"/>
            <a:chOff x="11413220" y="889624"/>
            <a:chExt cx="791034" cy="40115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5583C69-9EF3-C54F-9EAB-DD4E490270D2}"/>
                </a:ext>
              </a:extLst>
            </p:cNvPr>
            <p:cNvSpPr/>
            <p:nvPr/>
          </p:nvSpPr>
          <p:spPr>
            <a:xfrm>
              <a:off x="11413220" y="4531861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75BEEB-E7E7-B544-8772-2A01CC36B7A7}"/>
                </a:ext>
              </a:extLst>
            </p:cNvPr>
            <p:cNvSpPr/>
            <p:nvPr/>
          </p:nvSpPr>
          <p:spPr>
            <a:xfrm>
              <a:off x="11425209" y="2979270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ECD79F-5A15-DC44-B013-57DDD6D2CF19}"/>
                </a:ext>
              </a:extLst>
            </p:cNvPr>
            <p:cNvSpPr/>
            <p:nvPr/>
          </p:nvSpPr>
          <p:spPr>
            <a:xfrm>
              <a:off x="11442507" y="889624"/>
              <a:ext cx="7617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index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4C7567-39A1-AD40-91F4-742EAADC3717}"/>
              </a:ext>
            </a:extLst>
          </p:cNvPr>
          <p:cNvGrpSpPr/>
          <p:nvPr/>
        </p:nvGrpSpPr>
        <p:grpSpPr>
          <a:xfrm>
            <a:off x="11139643" y="1343510"/>
            <a:ext cx="889987" cy="3998932"/>
            <a:chOff x="15046128" y="-3434686"/>
            <a:chExt cx="889987" cy="39989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38CC472-CC17-CF4A-8285-1D52C86F163D}"/>
                </a:ext>
              </a:extLst>
            </p:cNvPr>
            <p:cNvSpPr/>
            <p:nvPr/>
          </p:nvSpPr>
          <p:spPr>
            <a:xfrm>
              <a:off x="15267146" y="194914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BB0A-66FB-CF4A-9678-D5D1846C0A64}"/>
                </a:ext>
              </a:extLst>
            </p:cNvPr>
            <p:cNvSpPr/>
            <p:nvPr/>
          </p:nvSpPr>
          <p:spPr>
            <a:xfrm>
              <a:off x="15091988" y="-1342887"/>
              <a:ext cx="819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*(p+1)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AD4C1F-C4C4-8E44-A1D0-F7A7ECDE42F2}"/>
                </a:ext>
              </a:extLst>
            </p:cNvPr>
            <p:cNvSpPr/>
            <p:nvPr/>
          </p:nvSpPr>
          <p:spPr>
            <a:xfrm>
              <a:off x="15046128" y="-3434686"/>
              <a:ext cx="88998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*(p+2)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4378D9-2912-B545-BD4A-852A67402FDB}"/>
              </a:ext>
            </a:extLst>
          </p:cNvPr>
          <p:cNvGrpSpPr/>
          <p:nvPr/>
        </p:nvGrpSpPr>
        <p:grpSpPr>
          <a:xfrm>
            <a:off x="10048002" y="1360591"/>
            <a:ext cx="1033737" cy="3960738"/>
            <a:chOff x="10666857" y="202217"/>
            <a:chExt cx="1033737" cy="3960738"/>
          </a:xfrm>
          <a:noFill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7E6CBA-17C2-8847-AF31-7859DC41412B}"/>
                </a:ext>
              </a:extLst>
            </p:cNvPr>
            <p:cNvSpPr/>
            <p:nvPr/>
          </p:nvSpPr>
          <p:spPr>
            <a:xfrm>
              <a:off x="10699099" y="3793623"/>
              <a:ext cx="65915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</a:t>
              </a:r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311663-6EEE-7941-BB5C-65F8ADE6AB91}"/>
                </a:ext>
              </a:extLst>
            </p:cNvPr>
            <p:cNvSpPr/>
            <p:nvPr/>
          </p:nvSpPr>
          <p:spPr>
            <a:xfrm>
              <a:off x="10666857" y="2276935"/>
              <a:ext cx="101181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*(buf+1)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7E87DF-5A51-E245-B661-6FAFC957C44B}"/>
                </a:ext>
              </a:extLst>
            </p:cNvPr>
            <p:cNvSpPr/>
            <p:nvPr/>
          </p:nvSpPr>
          <p:spPr>
            <a:xfrm>
              <a:off x="10688779" y="202217"/>
              <a:ext cx="1011815" cy="92333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*(buf+2)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3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C366-9E81-2844-BE67-E16FB3D9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20" y="102355"/>
            <a:ext cx="10504333" cy="461116"/>
          </a:xfrm>
        </p:spPr>
        <p:txBody>
          <a:bodyPr/>
          <a:lstStyle/>
          <a:p>
            <a:r>
              <a:rPr lang="en-US" dirty="0"/>
              <a:t>Pointer Arithmetic In Use – C's Performance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7634-7B9E-4C43-9D30-843059F2FA9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698" y="2966343"/>
            <a:ext cx="11798604" cy="33546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</a:rPr>
              <a:t>Alert!: </a:t>
            </a:r>
            <a:r>
              <a:rPr lang="en-US" sz="2000" dirty="0"/>
              <a:t>C performance focus </a:t>
            </a:r>
            <a:r>
              <a:rPr lang="en-US" sz="2000" b="1" u="sng" dirty="0"/>
              <a:t>does</a:t>
            </a:r>
            <a:r>
              <a:rPr lang="en-US" sz="2000" b="1" dirty="0"/>
              <a:t> </a:t>
            </a:r>
            <a:r>
              <a:rPr lang="en-US" sz="2000" b="1" u="sng" dirty="0"/>
              <a:t>not</a:t>
            </a:r>
            <a:r>
              <a:rPr lang="en-US" sz="2000" dirty="0"/>
              <a:t> perform any array “bounds checking”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Performance by Design</a:t>
            </a:r>
            <a:r>
              <a:rPr lang="en-US" sz="2000" dirty="0"/>
              <a:t>: </a:t>
            </a:r>
            <a:r>
              <a:rPr lang="en-US" sz="2000" i="1" dirty="0"/>
              <a:t>bound checking </a:t>
            </a:r>
            <a:r>
              <a:rPr lang="en-US" sz="2000" b="1" i="1" u="sng" dirty="0"/>
              <a:t>slows down execution </a:t>
            </a:r>
            <a:r>
              <a:rPr lang="en-US" sz="2000" i="1" dirty="0"/>
              <a:t>of a properly written program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Example</a:t>
            </a:r>
            <a:r>
              <a:rPr lang="en-US" sz="2000" dirty="0"/>
              <a:t>: array </a:t>
            </a:r>
            <a:r>
              <a:rPr lang="en-US" sz="2000" b="1" dirty="0">
                <a:solidFill>
                  <a:schemeClr val="accent1"/>
                </a:solidFill>
              </a:rPr>
              <a:t>a</a:t>
            </a:r>
            <a:r>
              <a:rPr lang="en-US" sz="2000" dirty="0"/>
              <a:t> of length </a:t>
            </a:r>
            <a:r>
              <a:rPr lang="en-US" sz="2000" dirty="0" err="1"/>
              <a:t>i</a:t>
            </a:r>
            <a:r>
              <a:rPr lang="en-US" sz="2000" dirty="0"/>
              <a:t>, C </a:t>
            </a:r>
            <a:r>
              <a:rPr lang="en-US" sz="2000" b="1" u="sng" dirty="0">
                <a:solidFill>
                  <a:srgbClr val="0070C0"/>
                </a:solidFill>
              </a:rPr>
              <a:t>does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not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verify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that </a:t>
            </a:r>
            <a:r>
              <a:rPr lang="en-US" sz="2000" b="1" dirty="0">
                <a:solidFill>
                  <a:srgbClr val="0070C0"/>
                </a:solidFill>
              </a:rPr>
              <a:t>a[ j ] or *(a + j) </a:t>
            </a:r>
            <a:r>
              <a:rPr lang="en-US" sz="2000" dirty="0"/>
              <a:t>is valid (does not check: 0 ≤ j &lt; </a:t>
            </a:r>
            <a:r>
              <a:rPr lang="en-US" sz="2000" dirty="0" err="1"/>
              <a:t>i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 simply </a:t>
            </a:r>
            <a:r>
              <a:rPr lang="en-US" sz="2000" i="1" dirty="0">
                <a:solidFill>
                  <a:srgbClr val="0070C0"/>
                </a:solidFill>
              </a:rPr>
              <a:t>“translates” </a:t>
            </a:r>
            <a:r>
              <a:rPr lang="en-US" sz="2000" dirty="0"/>
              <a:t>and accesses the memory specified from: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a[j] </a:t>
            </a:r>
            <a:r>
              <a:rPr lang="en-US" sz="2000" dirty="0">
                <a:cs typeface="Courier New" panose="02070309020205020404" pitchFamily="49" charset="0"/>
              </a:rPr>
              <a:t>to be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*(a + j)</a:t>
            </a:r>
            <a:r>
              <a:rPr lang="en-US" sz="2000" dirty="0"/>
              <a:t>which may be </a:t>
            </a:r>
            <a:r>
              <a:rPr lang="en-US" sz="2000" i="1" dirty="0">
                <a:solidFill>
                  <a:schemeClr val="accent1"/>
                </a:solidFill>
              </a:rPr>
              <a:t>outside the bounds </a:t>
            </a:r>
            <a:r>
              <a:rPr lang="en-US" sz="2000" dirty="0"/>
              <a:t>of the array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OS only </a:t>
            </a:r>
            <a:r>
              <a:rPr lang="en-US" sz="2000" b="1" i="1" dirty="0">
                <a:solidFill>
                  <a:srgbClr val="FF0000"/>
                </a:solidFill>
                <a:cs typeface="Courier New" panose="02070309020205020404" pitchFamily="49" charset="0"/>
              </a:rPr>
              <a:t>"faults"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an incorrect </a:t>
            </a:r>
            <a:r>
              <a:rPr lang="en-US" sz="2000" u="sng" dirty="0">
                <a:cs typeface="Courier New" panose="02070309020205020404" pitchFamily="49" charset="0"/>
              </a:rPr>
              <a:t>access</a:t>
            </a:r>
            <a:r>
              <a:rPr lang="en-US" sz="2000" dirty="0">
                <a:cs typeface="Courier New" panose="02070309020205020404" pitchFamily="49" charset="0"/>
              </a:rPr>
              <a:t> to memory (read-only or </a:t>
            </a:r>
            <a:r>
              <a:rPr lang="en-US" sz="2000" u="sng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assigned to your process)</a:t>
            </a:r>
          </a:p>
          <a:p>
            <a:pPr lvl="2"/>
            <a:r>
              <a:rPr lang="en-US" sz="2000" dirty="0">
                <a:cs typeface="Courier New" panose="02070309020205020404" pitchFamily="49" charset="0"/>
              </a:rPr>
              <a:t>It does not fault for out of bound indexes or out of scope</a:t>
            </a:r>
          </a:p>
          <a:p>
            <a:r>
              <a:rPr lang="en-US" sz="2000" b="1" dirty="0"/>
              <a:t>lack of bound checking </a:t>
            </a:r>
            <a:r>
              <a:rPr lang="en-US" sz="2000" dirty="0"/>
              <a:t>is a </a:t>
            </a:r>
            <a:r>
              <a:rPr lang="en-US" sz="2000" dirty="0">
                <a:solidFill>
                  <a:srgbClr val="0070C0"/>
                </a:solidFill>
              </a:rPr>
              <a:t>common source of </a:t>
            </a:r>
            <a:r>
              <a:rPr lang="en-US" sz="2000" b="1" dirty="0">
                <a:solidFill>
                  <a:srgbClr val="0070C0"/>
                </a:solidFill>
              </a:rPr>
              <a:t>errors</a:t>
            </a:r>
            <a:r>
              <a:rPr lang="en-US" sz="2000" dirty="0">
                <a:solidFill>
                  <a:srgbClr val="0070C0"/>
                </a:solidFill>
              </a:rPr>
              <a:t> and </a:t>
            </a:r>
            <a:r>
              <a:rPr lang="en-US" sz="2000" b="1" dirty="0">
                <a:solidFill>
                  <a:srgbClr val="0070C0"/>
                </a:solidFill>
              </a:rPr>
              <a:t>bugs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and is a common criticism of 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381558-9190-BB49-A387-480037B60F12}"/>
              </a:ext>
            </a:extLst>
          </p:cNvPr>
          <p:cNvGrpSpPr/>
          <p:nvPr/>
        </p:nvGrpSpPr>
        <p:grpSpPr>
          <a:xfrm>
            <a:off x="5000236" y="606044"/>
            <a:ext cx="2534842" cy="2135476"/>
            <a:chOff x="8983259" y="470237"/>
            <a:chExt cx="2534842" cy="213547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5F728C-8017-DA4F-9F5B-E488E5150D66}"/>
                </a:ext>
              </a:extLst>
            </p:cNvPr>
            <p:cNvSpPr/>
            <p:nvPr/>
          </p:nvSpPr>
          <p:spPr>
            <a:xfrm rot="5400000">
              <a:off x="10616824" y="1078373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81B11A-5AC2-F44B-9B73-6881B70A66DA}"/>
                </a:ext>
              </a:extLst>
            </p:cNvPr>
            <p:cNvSpPr/>
            <p:nvPr/>
          </p:nvSpPr>
          <p:spPr>
            <a:xfrm rot="5400000">
              <a:off x="10616824" y="1571387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2AF9C68-6693-B24B-BBC9-5B03E10E7839}"/>
                </a:ext>
              </a:extLst>
            </p:cNvPr>
            <p:cNvGrpSpPr/>
            <p:nvPr/>
          </p:nvGrpSpPr>
          <p:grpSpPr>
            <a:xfrm>
              <a:off x="9023333" y="1734313"/>
              <a:ext cx="910404" cy="338554"/>
              <a:chOff x="8736819" y="5693719"/>
              <a:chExt cx="910404" cy="338554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1EF673-D4DD-834D-A250-EDB26F65505D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a+1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A6FE35-5449-B948-ADB0-5DC7C2657C93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4DD1DA1-17D2-AF4D-BD14-C735CB0472CF}"/>
                </a:ext>
              </a:extLst>
            </p:cNvPr>
            <p:cNvGrpSpPr/>
            <p:nvPr/>
          </p:nvGrpSpPr>
          <p:grpSpPr>
            <a:xfrm>
              <a:off x="8996367" y="2236380"/>
              <a:ext cx="910404" cy="369333"/>
              <a:chOff x="8736819" y="5693718"/>
              <a:chExt cx="910404" cy="369333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CA5CDB4-6CB8-9944-9FCD-BBEB0A3781E6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a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4ED9CDC-DFE9-1F4D-879D-BDF8C4F2400F}"/>
                  </a:ext>
                </a:extLst>
              </p:cNvPr>
              <p:cNvSpPr/>
              <p:nvPr/>
            </p:nvSpPr>
            <p:spPr>
              <a:xfrm>
                <a:off x="9270197" y="5693718"/>
                <a:ext cx="377026" cy="36933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DFF89AEF-9D62-7D44-BEE1-9ECA1BB0FE17}"/>
                </a:ext>
              </a:extLst>
            </p:cNvPr>
            <p:cNvSpPr/>
            <p:nvPr/>
          </p:nvSpPr>
          <p:spPr>
            <a:xfrm>
              <a:off x="9640686" y="240656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C015B989-5AA7-5A4C-9377-20162430FD6F}"/>
                </a:ext>
              </a:extLst>
            </p:cNvPr>
            <p:cNvSpPr/>
            <p:nvPr/>
          </p:nvSpPr>
          <p:spPr>
            <a:xfrm>
              <a:off x="9655184" y="1882605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323D2B3-1CF0-9849-B7D4-D95ED17CAE75}"/>
                </a:ext>
              </a:extLst>
            </p:cNvPr>
            <p:cNvGrpSpPr/>
            <p:nvPr/>
          </p:nvGrpSpPr>
          <p:grpSpPr>
            <a:xfrm>
              <a:off x="9005355" y="1257069"/>
              <a:ext cx="910404" cy="338554"/>
              <a:chOff x="8736819" y="5693719"/>
              <a:chExt cx="910404" cy="33855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61264A9-2BFF-A54B-AD37-9F9F77D04E01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a+2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43268EF-EB2E-BD4F-BE5F-272B8EBE44AC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6D59111-F1D1-2E4E-8A15-177A7455B889}"/>
                </a:ext>
              </a:extLst>
            </p:cNvPr>
            <p:cNvSpPr/>
            <p:nvPr/>
          </p:nvSpPr>
          <p:spPr>
            <a:xfrm>
              <a:off x="9637206" y="1405361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6D1E060-C858-D64D-951A-DBDEDEC53842}"/>
                </a:ext>
              </a:extLst>
            </p:cNvPr>
            <p:cNvSpPr/>
            <p:nvPr/>
          </p:nvSpPr>
          <p:spPr>
            <a:xfrm rot="5400000">
              <a:off x="10616823" y="574199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55FDC9-F5DC-4D4F-85B6-E0631F22D4D4}"/>
                </a:ext>
              </a:extLst>
            </p:cNvPr>
            <p:cNvSpPr/>
            <p:nvPr/>
          </p:nvSpPr>
          <p:spPr>
            <a:xfrm rot="5400000">
              <a:off x="10611112" y="65704"/>
              <a:ext cx="496743" cy="1305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CD5D16D-CA59-6446-A61F-933A0533028A}"/>
                </a:ext>
              </a:extLst>
            </p:cNvPr>
            <p:cNvGrpSpPr/>
            <p:nvPr/>
          </p:nvGrpSpPr>
          <p:grpSpPr>
            <a:xfrm>
              <a:off x="8983259" y="740818"/>
              <a:ext cx="932500" cy="345637"/>
              <a:chOff x="8714723" y="5686636"/>
              <a:chExt cx="932500" cy="34563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87B3BB-EF35-1048-8BF4-C28315E4FEAE}"/>
                  </a:ext>
                </a:extLst>
              </p:cNvPr>
              <p:cNvSpPr txBox="1"/>
              <p:nvPr/>
            </p:nvSpPr>
            <p:spPr>
              <a:xfrm>
                <a:off x="8714723" y="5686636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a+3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42CB984-65FC-DE42-8704-A7AE88C9402A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BB20E452-7E08-C040-9A91-2A224D125555}"/>
                </a:ext>
              </a:extLst>
            </p:cNvPr>
            <p:cNvSpPr/>
            <p:nvPr/>
          </p:nvSpPr>
          <p:spPr>
            <a:xfrm>
              <a:off x="9637206" y="89619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B6CCA4-07D2-C447-8455-4E756F1AD1A6}"/>
              </a:ext>
            </a:extLst>
          </p:cNvPr>
          <p:cNvGrpSpPr/>
          <p:nvPr/>
        </p:nvGrpSpPr>
        <p:grpSpPr>
          <a:xfrm>
            <a:off x="7465749" y="399571"/>
            <a:ext cx="1005403" cy="2252524"/>
            <a:chOff x="11560162" y="19337"/>
            <a:chExt cx="1005403" cy="225252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2F9B5F-F7D2-E34C-847B-8126BA567D5D}"/>
                </a:ext>
              </a:extLst>
            </p:cNvPr>
            <p:cNvSpPr/>
            <p:nvPr/>
          </p:nvSpPr>
          <p:spPr>
            <a:xfrm>
              <a:off x="11560162" y="1902529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&amp;a[0]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540213F-59B0-A54F-9DB0-C0C2E996FCFF}"/>
                </a:ext>
              </a:extLst>
            </p:cNvPr>
            <p:cNvSpPr/>
            <p:nvPr/>
          </p:nvSpPr>
          <p:spPr>
            <a:xfrm>
              <a:off x="11560162" y="1415764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&amp;a[1]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AEB2C0-0470-A147-808C-A8F2554AB432}"/>
                </a:ext>
              </a:extLst>
            </p:cNvPr>
            <p:cNvSpPr/>
            <p:nvPr/>
          </p:nvSpPr>
          <p:spPr>
            <a:xfrm>
              <a:off x="11560162" y="927585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&amp;a[2]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9B6379-AA63-0246-97D3-1931EC0DC851}"/>
                </a:ext>
              </a:extLst>
            </p:cNvPr>
            <p:cNvSpPr/>
            <p:nvPr/>
          </p:nvSpPr>
          <p:spPr>
            <a:xfrm>
              <a:off x="11560162" y="19337"/>
              <a:ext cx="1005403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address</a:t>
              </a:r>
            </a:p>
            <a:p>
              <a:endParaRPr lang="en-US" sz="1100" dirty="0"/>
            </a:p>
            <a:p>
              <a:r>
                <a:rPr lang="en-US" dirty="0"/>
                <a:t>&amp;a[3]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8153D6-F0BE-3C49-8688-A66A22F419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66BDD-1FEC-6B4D-9A31-216739D03479}"/>
              </a:ext>
            </a:extLst>
          </p:cNvPr>
          <p:cNvSpPr txBox="1"/>
          <p:nvPr/>
        </p:nvSpPr>
        <p:spPr>
          <a:xfrm>
            <a:off x="1081682" y="1483331"/>
            <a:ext cx="36038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{'A', 'B', 'C'};</a:t>
            </a:r>
          </a:p>
        </p:txBody>
      </p:sp>
    </p:spTree>
    <p:extLst>
      <p:ext uri="{BB962C8B-B14F-4D97-AF65-F5344CB8AC3E}">
        <p14:creationId xmlns:p14="http://schemas.microsoft.com/office/powerpoint/2010/main" val="423302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248" y="1041226"/>
            <a:ext cx="8649905" cy="494174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You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b="1" dirty="0">
                <a:solidFill>
                  <a:srgbClr val="0070C0"/>
                </a:solidFill>
              </a:rPr>
              <a:t> add two pointers </a:t>
            </a:r>
            <a:r>
              <a:rPr lang="en-US" sz="2200" i="1" dirty="0">
                <a:solidFill>
                  <a:srgbClr val="FF0000"/>
                </a:solidFill>
              </a:rPr>
              <a:t>(what is the reason?) </a:t>
            </a:r>
          </a:p>
          <a:p>
            <a:r>
              <a:rPr lang="en-US" sz="2200" dirty="0"/>
              <a:t>A </a:t>
            </a:r>
            <a:r>
              <a:rPr lang="en-US" sz="2200" dirty="0">
                <a:solidFill>
                  <a:srgbClr val="F37440"/>
                </a:solidFill>
              </a:rPr>
              <a:t>pointer q </a:t>
            </a:r>
            <a:r>
              <a:rPr lang="en-US" sz="2200" u="sng" dirty="0">
                <a:solidFill>
                  <a:schemeClr val="accent3"/>
                </a:solidFill>
              </a:rPr>
              <a:t>can be subtracted </a:t>
            </a:r>
            <a:r>
              <a:rPr lang="en-US" sz="2200" dirty="0"/>
              <a:t>from another </a:t>
            </a:r>
            <a:r>
              <a:rPr lang="en-US" sz="2200" dirty="0">
                <a:solidFill>
                  <a:srgbClr val="7030A0"/>
                </a:solidFill>
              </a:rPr>
              <a:t>pointer p</a:t>
            </a:r>
            <a:r>
              <a:rPr lang="en-US" sz="2200" dirty="0">
                <a:solidFill>
                  <a:schemeClr val="accent3"/>
                </a:solidFill>
              </a:rPr>
              <a:t> </a:t>
            </a:r>
            <a:r>
              <a:rPr lang="en-US" sz="2200" dirty="0"/>
              <a:t>when the pointers are </a:t>
            </a:r>
            <a:r>
              <a:rPr lang="en-US" sz="2200" dirty="0">
                <a:solidFill>
                  <a:schemeClr val="accent3"/>
                </a:solidFill>
              </a:rPr>
              <a:t>the same type</a:t>
            </a:r>
            <a:r>
              <a:rPr lang="en-US" sz="2200" dirty="0"/>
              <a:t> – </a:t>
            </a:r>
            <a:r>
              <a:rPr lang="en-US" sz="2200" dirty="0">
                <a:solidFill>
                  <a:srgbClr val="FF0000"/>
                </a:solidFill>
              </a:rPr>
              <a:t>best done only within arrays!</a:t>
            </a:r>
          </a:p>
          <a:p>
            <a:r>
              <a:rPr lang="en-US" sz="2200" dirty="0"/>
              <a:t>The value of </a:t>
            </a: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(p-q)</a:t>
            </a:r>
            <a:r>
              <a:rPr lang="en-US" sz="2200" dirty="0"/>
              <a:t> is the number of </a:t>
            </a:r>
            <a:r>
              <a:rPr lang="en-US" sz="2200" b="1" dirty="0">
                <a:solidFill>
                  <a:schemeClr val="accent1"/>
                </a:solidFill>
              </a:rPr>
              <a:t>elements between</a:t>
            </a:r>
            <a:r>
              <a:rPr lang="en-US" sz="2200" dirty="0"/>
              <a:t> the two pointers</a:t>
            </a:r>
          </a:p>
          <a:p>
            <a:pPr lvl="1"/>
            <a:r>
              <a:rPr lang="en-US" sz="2200" dirty="0"/>
              <a:t>Using memory address arithmetic (p and q </a:t>
            </a:r>
            <a:r>
              <a:rPr lang="en-US" sz="2200" dirty="0" err="1"/>
              <a:t>Rside</a:t>
            </a:r>
            <a:r>
              <a:rPr lang="en-US" sz="2200" dirty="0"/>
              <a:t> are both </a:t>
            </a:r>
            <a:r>
              <a:rPr lang="en-US" sz="2200" dirty="0">
                <a:solidFill>
                  <a:schemeClr val="accent1"/>
                </a:solidFill>
              </a:rPr>
              <a:t>byte addresses</a:t>
            </a:r>
            <a:r>
              <a:rPr lang="en-US" sz="2200" dirty="0"/>
              <a:t>):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641A3-A090-B64E-BEDD-8504517D7D29}"/>
              </a:ext>
            </a:extLst>
          </p:cNvPr>
          <p:cNvSpPr/>
          <p:nvPr/>
        </p:nvSpPr>
        <p:spPr>
          <a:xfrm rot="5400000">
            <a:off x="9866172" y="4921181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4FA53-548D-434A-8DC5-DD7854269529}"/>
              </a:ext>
            </a:extLst>
          </p:cNvPr>
          <p:cNvSpPr/>
          <p:nvPr/>
        </p:nvSpPr>
        <p:spPr>
          <a:xfrm rot="5400000">
            <a:off x="9866172" y="2951667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6A93D-D46E-E94B-94A5-EA8BC25B895D}"/>
              </a:ext>
            </a:extLst>
          </p:cNvPr>
          <p:cNvSpPr txBox="1"/>
          <p:nvPr/>
        </p:nvSpPr>
        <p:spPr>
          <a:xfrm>
            <a:off x="8956499" y="5915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*p;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2B9900-9841-B247-AEC1-5DC4E0A40437}"/>
              </a:ext>
            </a:extLst>
          </p:cNvPr>
          <p:cNvGrpSpPr/>
          <p:nvPr/>
        </p:nvGrpSpPr>
        <p:grpSpPr>
          <a:xfrm>
            <a:off x="8932815" y="6304953"/>
            <a:ext cx="910404" cy="369333"/>
            <a:chOff x="8736819" y="5693718"/>
            <a:chExt cx="910404" cy="3693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07781B-31B4-FA49-A5AD-ACD45567DC91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 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A5BFFCC-C848-DA4B-810A-6F7132716580}"/>
                </a:ext>
              </a:extLst>
            </p:cNvPr>
            <p:cNvSpPr/>
            <p:nvPr/>
          </p:nvSpPr>
          <p:spPr>
            <a:xfrm>
              <a:off x="9270197" y="5693718"/>
              <a:ext cx="377026" cy="36933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839121A-5EFF-E145-9E8F-8BC37158BBFB}"/>
              </a:ext>
            </a:extLst>
          </p:cNvPr>
          <p:cNvSpPr/>
          <p:nvPr/>
        </p:nvSpPr>
        <p:spPr>
          <a:xfrm>
            <a:off x="9648353" y="6489620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C36BB1-DBD4-6744-B776-2AA70AF8CF4B}"/>
              </a:ext>
            </a:extLst>
          </p:cNvPr>
          <p:cNvGrpSpPr/>
          <p:nvPr/>
        </p:nvGrpSpPr>
        <p:grpSpPr>
          <a:xfrm>
            <a:off x="8932814" y="4327253"/>
            <a:ext cx="910404" cy="338554"/>
            <a:chOff x="8749286" y="5623743"/>
            <a:chExt cx="910404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5268D-344C-C94A-B85A-1CCAFD48DF55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AA6FCF-D732-054C-A0C4-0E1794526729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7C25DFF-514F-C94D-B573-DC116F5E01E3}"/>
              </a:ext>
            </a:extLst>
          </p:cNvPr>
          <p:cNvSpPr/>
          <p:nvPr/>
        </p:nvSpPr>
        <p:spPr>
          <a:xfrm>
            <a:off x="9648352" y="4511919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A560A7-A181-7641-BA83-2186A87D34AC}"/>
              </a:ext>
            </a:extLst>
          </p:cNvPr>
          <p:cNvSpPr/>
          <p:nvPr/>
        </p:nvSpPr>
        <p:spPr>
          <a:xfrm rot="5400000">
            <a:off x="9866171" y="955368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BD36A8-97B3-F048-9109-37D6353BAA29}"/>
              </a:ext>
            </a:extLst>
          </p:cNvPr>
          <p:cNvSpPr/>
          <p:nvPr/>
        </p:nvSpPr>
        <p:spPr>
          <a:xfrm rot="5400000">
            <a:off x="10596419" y="-302495"/>
            <a:ext cx="523885" cy="1305810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DC9C0A-12AC-B649-96AB-1B19F78FED68}"/>
              </a:ext>
            </a:extLst>
          </p:cNvPr>
          <p:cNvSpPr txBox="1"/>
          <p:nvPr/>
        </p:nvSpPr>
        <p:spPr>
          <a:xfrm>
            <a:off x="11431341" y="634598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0x</a:t>
            </a:r>
            <a:r>
              <a:rPr lang="en-US" sz="1600" b="1" dirty="0">
                <a:solidFill>
                  <a:schemeClr val="accent5"/>
                </a:solidFill>
              </a:rPr>
              <a:t>08</a:t>
            </a:r>
            <a:r>
              <a:rPr lang="en-US" sz="1600" b="1" dirty="0">
                <a:solidFill>
                  <a:srgbClr val="F3753F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4C2BE-0D7B-BD49-B6B2-41DFB09A4991}"/>
              </a:ext>
            </a:extLst>
          </p:cNvPr>
          <p:cNvSpPr txBox="1"/>
          <p:nvPr/>
        </p:nvSpPr>
        <p:spPr>
          <a:xfrm>
            <a:off x="11471305" y="436353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2A47C3-9ACD-7944-A394-549C4F7377DD}"/>
              </a:ext>
            </a:extLst>
          </p:cNvPr>
          <p:cNvSpPr txBox="1"/>
          <p:nvPr/>
        </p:nvSpPr>
        <p:spPr>
          <a:xfrm>
            <a:off x="11431341" y="2381088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99A9A7-0FFE-8C41-971D-EE180965C771}"/>
              </a:ext>
            </a:extLst>
          </p:cNvPr>
          <p:cNvSpPr txBox="1"/>
          <p:nvPr/>
        </p:nvSpPr>
        <p:spPr>
          <a:xfrm>
            <a:off x="11431341" y="39863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7B2EAA-4E00-5C47-8D01-B10A4E501A51}"/>
              </a:ext>
            </a:extLst>
          </p:cNvPr>
          <p:cNvGrpSpPr/>
          <p:nvPr/>
        </p:nvGrpSpPr>
        <p:grpSpPr>
          <a:xfrm>
            <a:off x="8909435" y="2349552"/>
            <a:ext cx="910404" cy="338554"/>
            <a:chOff x="8749286" y="5623743"/>
            <a:chExt cx="910404" cy="3385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5BF0EC-BF72-914B-84F3-4BB0C1CD9568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C5A522-602C-024F-A833-072BCF381767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D561AD9-9E96-7640-8396-88AD5F3F8170}"/>
              </a:ext>
            </a:extLst>
          </p:cNvPr>
          <p:cNvSpPr/>
          <p:nvPr/>
        </p:nvSpPr>
        <p:spPr>
          <a:xfrm>
            <a:off x="9624973" y="2534218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2BBEC6-2926-FE41-AFEC-2E49CBF93170}"/>
              </a:ext>
            </a:extLst>
          </p:cNvPr>
          <p:cNvGrpSpPr/>
          <p:nvPr/>
        </p:nvGrpSpPr>
        <p:grpSpPr>
          <a:xfrm>
            <a:off x="8949169" y="346317"/>
            <a:ext cx="910404" cy="338554"/>
            <a:chOff x="8749286" y="5623743"/>
            <a:chExt cx="910404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967D79-54E2-FD4C-AD43-F3F74C48FFB1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CBE1184-CAB9-6E48-887D-D877F48AF38E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35A47E9-AEDE-F142-8FC7-DA4AB8862403}"/>
              </a:ext>
            </a:extLst>
          </p:cNvPr>
          <p:cNvSpPr/>
          <p:nvPr/>
        </p:nvSpPr>
        <p:spPr>
          <a:xfrm>
            <a:off x="9664707" y="53098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FF368A-3ACF-C04C-B2CB-D07FDCEEC02D}"/>
              </a:ext>
            </a:extLst>
          </p:cNvPr>
          <p:cNvSpPr/>
          <p:nvPr/>
        </p:nvSpPr>
        <p:spPr bwMode="auto">
          <a:xfrm>
            <a:off x="330482" y="4327253"/>
            <a:ext cx="8372957" cy="127309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u="sng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in elements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(p − q) /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(∗p)</a:t>
            </a:r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+ 3) – p = 3 = (0x08c – 0x080)/4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05028-2B8C-CA42-95C3-2396C91DDE17}"/>
              </a:ext>
            </a:extLst>
          </p:cNvPr>
          <p:cNvSpPr txBox="1"/>
          <p:nvPr/>
        </p:nvSpPr>
        <p:spPr>
          <a:xfrm>
            <a:off x="8703439" y="195387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*q = p+2;</a:t>
            </a:r>
          </a:p>
        </p:txBody>
      </p:sp>
    </p:spTree>
    <p:extLst>
      <p:ext uri="{BB962C8B-B14F-4D97-AF65-F5344CB8AC3E}">
        <p14:creationId xmlns:p14="http://schemas.microsoft.com/office/powerpoint/2010/main" val="3666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75991" y="698652"/>
            <a:ext cx="9495938" cy="58589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Pointers (</a:t>
            </a:r>
            <a:r>
              <a:rPr lang="en-US" sz="2200" b="1" dirty="0">
                <a:solidFill>
                  <a:schemeClr val="accent1"/>
                </a:solidFill>
              </a:rPr>
              <a:t>same type</a:t>
            </a:r>
            <a:r>
              <a:rPr lang="en-US" sz="2200" dirty="0"/>
              <a:t>) can be compared with the comparison operators: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&lt;, &lt;=, ==, !=, &gt;=, &gt;</a:t>
            </a: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Invalid, Undefined, or </a:t>
            </a:r>
            <a:r>
              <a:rPr lang="en-US" sz="2200" b="1" dirty="0">
                <a:solidFill>
                  <a:schemeClr val="accent1"/>
                </a:solidFill>
              </a:rPr>
              <a:t>risky</a:t>
            </a:r>
            <a:r>
              <a:rPr lang="en-US" sz="2200" dirty="0">
                <a:solidFill>
                  <a:schemeClr val="accent1"/>
                </a:solidFill>
              </a:rPr>
              <a:t> pointer arithmetic</a:t>
            </a:r>
            <a:r>
              <a:rPr lang="en-US" sz="2200" dirty="0"/>
              <a:t> (some examples)</a:t>
            </a:r>
          </a:p>
          <a:p>
            <a:pPr lvl="1"/>
            <a:r>
              <a:rPr lang="en-US" sz="2200" dirty="0"/>
              <a:t>Add, multiply, divide on two pointers</a:t>
            </a:r>
          </a:p>
          <a:p>
            <a:pPr lvl="1"/>
            <a:r>
              <a:rPr lang="en-US" sz="2200" dirty="0"/>
              <a:t>Subtract two pointers of different types or pointing at different arrays</a:t>
            </a:r>
          </a:p>
          <a:p>
            <a:pPr lvl="1"/>
            <a:r>
              <a:rPr lang="en-US" sz="2200" dirty="0"/>
              <a:t>Compare two pointers of different types</a:t>
            </a:r>
          </a:p>
          <a:p>
            <a:pPr lvl="1"/>
            <a:r>
              <a:rPr lang="en-US" sz="2200" dirty="0"/>
              <a:t>Subtract a pointer from an integer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56602D-01BA-5F43-B05A-8DAFA77AC104}"/>
              </a:ext>
            </a:extLst>
          </p:cNvPr>
          <p:cNvSpPr/>
          <p:nvPr/>
        </p:nvSpPr>
        <p:spPr bwMode="auto">
          <a:xfrm>
            <a:off x="1672325" y="1712340"/>
            <a:ext cx="8472196" cy="25069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numb[] = {9, 8, 1, 9, 5};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*end;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= numb +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(int) 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(*numb));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numb;</a:t>
            </a:r>
            <a:endParaRPr lang="en-US" sz="2200" dirty="0">
              <a:solidFill>
                <a:srgbClr val="E26C2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&lt; end)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compares two pointers (address)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rest of code including doing an a++ */</a:t>
            </a:r>
          </a:p>
        </p:txBody>
      </p:sp>
    </p:spTree>
    <p:extLst>
      <p:ext uri="{BB962C8B-B14F-4D97-AF65-F5344CB8AC3E}">
        <p14:creationId xmlns:p14="http://schemas.microsoft.com/office/powerpoint/2010/main" val="2184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3D33BD-E744-AFBC-FA73-BD1440733991}"/>
              </a:ext>
            </a:extLst>
          </p:cNvPr>
          <p:cNvGrpSpPr/>
          <p:nvPr/>
        </p:nvGrpSpPr>
        <p:grpSpPr>
          <a:xfrm>
            <a:off x="599044" y="3533272"/>
            <a:ext cx="6136616" cy="2584617"/>
            <a:chOff x="599044" y="3533272"/>
            <a:chExt cx="6136616" cy="25846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57D99-BD8F-5ABA-A831-1EE222B6C585}"/>
                </a:ext>
              </a:extLst>
            </p:cNvPr>
            <p:cNvSpPr txBox="1"/>
            <p:nvPr/>
          </p:nvSpPr>
          <p:spPr>
            <a:xfrm>
              <a:off x="599044" y="3533272"/>
              <a:ext cx="6136616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x[] = {0xd4c3b2a1, 0xd4c3b200, 0x12345684};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	</a:t>
              </a:r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	// or &amp;x[0] </a:t>
              </a:r>
              <a:endParaRPr lang="en-US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(int j = 0; j &lt;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j++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("%#x\n", *(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j));</a:t>
              </a: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817D6-AC45-8989-69F0-974A473FE4DD}"/>
                </a:ext>
              </a:extLst>
            </p:cNvPr>
            <p:cNvSpPr txBox="1"/>
            <p:nvPr/>
          </p:nvSpPr>
          <p:spPr>
            <a:xfrm>
              <a:off x="1317838" y="5748557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Brute force translation to pointers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A6355F-BC15-C861-7C20-34C766403CF6}"/>
              </a:ext>
            </a:extLst>
          </p:cNvPr>
          <p:cNvSpPr txBox="1"/>
          <p:nvPr/>
        </p:nvSpPr>
        <p:spPr>
          <a:xfrm>
            <a:off x="9405911" y="566781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90073-347C-8F77-AAE1-80ED09BE0C6E}"/>
              </a:ext>
            </a:extLst>
          </p:cNvPr>
          <p:cNvSpPr txBox="1"/>
          <p:nvPr/>
        </p:nvSpPr>
        <p:spPr>
          <a:xfrm>
            <a:off x="10639354" y="531316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5A96-E53C-FBBF-78EC-2872B727A96B}"/>
              </a:ext>
            </a:extLst>
          </p:cNvPr>
          <p:cNvSpPr txBox="1"/>
          <p:nvPr/>
        </p:nvSpPr>
        <p:spPr>
          <a:xfrm>
            <a:off x="10670345" y="457036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85EC9-F022-4DE8-8A50-45CFAD3FF240}"/>
              </a:ext>
            </a:extLst>
          </p:cNvPr>
          <p:cNvSpPr txBox="1"/>
          <p:nvPr/>
        </p:nvSpPr>
        <p:spPr>
          <a:xfrm>
            <a:off x="10670345" y="49494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96227-58AF-91B6-F088-99B608B87A57}"/>
              </a:ext>
            </a:extLst>
          </p:cNvPr>
          <p:cNvSpPr txBox="1"/>
          <p:nvPr/>
        </p:nvSpPr>
        <p:spPr>
          <a:xfrm>
            <a:off x="10670345" y="421282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4FC6D-A6A7-A129-C6F9-3F7F0304B92F}"/>
              </a:ext>
            </a:extLst>
          </p:cNvPr>
          <p:cNvSpPr txBox="1"/>
          <p:nvPr/>
        </p:nvSpPr>
        <p:spPr>
          <a:xfrm>
            <a:off x="10670345" y="5698593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D4CF1-0134-1355-0C1A-D6E98372DE21}"/>
              </a:ext>
            </a:extLst>
          </p:cNvPr>
          <p:cNvSpPr txBox="1"/>
          <p:nvPr/>
        </p:nvSpPr>
        <p:spPr>
          <a:xfrm>
            <a:off x="10670345" y="383376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B1514-4896-087A-8982-FE421F5E2778}"/>
              </a:ext>
            </a:extLst>
          </p:cNvPr>
          <p:cNvSpPr txBox="1"/>
          <p:nvPr/>
        </p:nvSpPr>
        <p:spPr>
          <a:xfrm>
            <a:off x="10670345" y="309777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D480E-C25D-E6B2-17D5-15A9B88B22ED}"/>
              </a:ext>
            </a:extLst>
          </p:cNvPr>
          <p:cNvSpPr txBox="1"/>
          <p:nvPr/>
        </p:nvSpPr>
        <p:spPr>
          <a:xfrm>
            <a:off x="10670345" y="232815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494D2-7D39-7F39-A086-25CD655C61F8}"/>
              </a:ext>
            </a:extLst>
          </p:cNvPr>
          <p:cNvSpPr txBox="1"/>
          <p:nvPr/>
        </p:nvSpPr>
        <p:spPr>
          <a:xfrm>
            <a:off x="10670345" y="270722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7982A1-0D48-2E9C-6CA9-428724BB4001}"/>
              </a:ext>
            </a:extLst>
          </p:cNvPr>
          <p:cNvSpPr txBox="1"/>
          <p:nvPr/>
        </p:nvSpPr>
        <p:spPr>
          <a:xfrm>
            <a:off x="10670345" y="19706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E5998-F373-168E-6D73-31AA69612A5E}"/>
              </a:ext>
            </a:extLst>
          </p:cNvPr>
          <p:cNvSpPr txBox="1"/>
          <p:nvPr/>
        </p:nvSpPr>
        <p:spPr>
          <a:xfrm>
            <a:off x="10670345" y="345639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39F3E-075F-7820-2216-9307881EA020}"/>
              </a:ext>
            </a:extLst>
          </p:cNvPr>
          <p:cNvSpPr txBox="1"/>
          <p:nvPr/>
        </p:nvSpPr>
        <p:spPr>
          <a:xfrm>
            <a:off x="10670345" y="158235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8F9D6-EC46-2AC1-F4BC-D58CA0800D15}"/>
              </a:ext>
            </a:extLst>
          </p:cNvPr>
          <p:cNvSpPr txBox="1"/>
          <p:nvPr/>
        </p:nvSpPr>
        <p:spPr>
          <a:xfrm>
            <a:off x="10670345" y="1200772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E1B85-8D09-6458-64AB-FFFB7F80C7A3}"/>
              </a:ext>
            </a:extLst>
          </p:cNvPr>
          <p:cNvSpPr txBox="1"/>
          <p:nvPr/>
        </p:nvSpPr>
        <p:spPr>
          <a:xfrm>
            <a:off x="9405911" y="529777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09EA7A-84F6-36EA-B1FF-EDBB7A7DF5F0}"/>
              </a:ext>
            </a:extLst>
          </p:cNvPr>
          <p:cNvSpPr txBox="1"/>
          <p:nvPr/>
        </p:nvSpPr>
        <p:spPr>
          <a:xfrm>
            <a:off x="9396376" y="49397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0BD3A4-9B6E-5EF9-82D2-F2E77FFBFA16}"/>
              </a:ext>
            </a:extLst>
          </p:cNvPr>
          <p:cNvSpPr txBox="1"/>
          <p:nvPr/>
        </p:nvSpPr>
        <p:spPr>
          <a:xfrm>
            <a:off x="9396376" y="45697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9EB31E-89E5-AAE3-5549-995CF3F586A9}"/>
              </a:ext>
            </a:extLst>
          </p:cNvPr>
          <p:cNvSpPr txBox="1"/>
          <p:nvPr/>
        </p:nvSpPr>
        <p:spPr>
          <a:xfrm>
            <a:off x="9396376" y="420037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CDFAA-3532-71C9-E6EB-F09FC72A423E}"/>
              </a:ext>
            </a:extLst>
          </p:cNvPr>
          <p:cNvSpPr txBox="1"/>
          <p:nvPr/>
        </p:nvSpPr>
        <p:spPr>
          <a:xfrm>
            <a:off x="9396376" y="38303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05EC14-0279-7352-41B9-A94EEAB0E80C}"/>
              </a:ext>
            </a:extLst>
          </p:cNvPr>
          <p:cNvSpPr txBox="1"/>
          <p:nvPr/>
        </p:nvSpPr>
        <p:spPr>
          <a:xfrm>
            <a:off x="9403902" y="34613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ED51F-6C56-B884-5993-6858A6A2080E}"/>
              </a:ext>
            </a:extLst>
          </p:cNvPr>
          <p:cNvSpPr txBox="1"/>
          <p:nvPr/>
        </p:nvSpPr>
        <p:spPr>
          <a:xfrm>
            <a:off x="9403902" y="309131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C841F7-EAEE-D544-ACC5-39E2F70F846B}"/>
              </a:ext>
            </a:extLst>
          </p:cNvPr>
          <p:cNvSpPr txBox="1"/>
          <p:nvPr/>
        </p:nvSpPr>
        <p:spPr>
          <a:xfrm>
            <a:off x="9411853" y="27212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F759F-DFEF-35DF-A527-8C1FE354ACEF}"/>
              </a:ext>
            </a:extLst>
          </p:cNvPr>
          <p:cNvSpPr txBox="1"/>
          <p:nvPr/>
        </p:nvSpPr>
        <p:spPr>
          <a:xfrm>
            <a:off x="9411853" y="235124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DAE860-542A-02C2-3553-8FFB419DB27E}"/>
              </a:ext>
            </a:extLst>
          </p:cNvPr>
          <p:cNvSpPr txBox="1"/>
          <p:nvPr/>
        </p:nvSpPr>
        <p:spPr>
          <a:xfrm>
            <a:off x="9411853" y="198791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800EC-6A30-963E-505C-FBC59DA33526}"/>
              </a:ext>
            </a:extLst>
          </p:cNvPr>
          <p:cNvSpPr txBox="1"/>
          <p:nvPr/>
        </p:nvSpPr>
        <p:spPr>
          <a:xfrm>
            <a:off x="9411853" y="16178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B5BC1C-CAB0-CAF4-8FD0-013687D6E760}"/>
              </a:ext>
            </a:extLst>
          </p:cNvPr>
          <p:cNvSpPr txBox="1"/>
          <p:nvPr/>
        </p:nvSpPr>
        <p:spPr>
          <a:xfrm>
            <a:off x="9403902" y="12421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33052B-9823-91CD-DE02-4C27E2B268BC}"/>
              </a:ext>
            </a:extLst>
          </p:cNvPr>
          <p:cNvSpPr txBox="1"/>
          <p:nvPr/>
        </p:nvSpPr>
        <p:spPr>
          <a:xfrm>
            <a:off x="10669195" y="83744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93E8B-4340-4C07-FFDE-6B7989E5D1C7}"/>
              </a:ext>
            </a:extLst>
          </p:cNvPr>
          <p:cNvSpPr txBox="1"/>
          <p:nvPr/>
        </p:nvSpPr>
        <p:spPr>
          <a:xfrm>
            <a:off x="9402752" y="8788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E46EF6-BED4-CE0A-14B2-95891BE1EC17}"/>
              </a:ext>
            </a:extLst>
          </p:cNvPr>
          <p:cNvGrpSpPr/>
          <p:nvPr/>
        </p:nvGrpSpPr>
        <p:grpSpPr>
          <a:xfrm>
            <a:off x="9402318" y="4186758"/>
            <a:ext cx="1297067" cy="1491587"/>
            <a:chOff x="7864863" y="4787831"/>
            <a:chExt cx="1297067" cy="14915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2258F8-529C-5C68-6AE4-6206814A44FD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0B48B9-E531-9A97-8DE8-7453880B28B5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3E4E7F-6EFA-C275-D73C-901083AE838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15B04D-24A0-1C85-05FC-2AB4F6EDB131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9C2A46-F4B5-DA45-0E2D-BF1E529123E3}"/>
              </a:ext>
            </a:extLst>
          </p:cNvPr>
          <p:cNvGrpSpPr/>
          <p:nvPr/>
        </p:nvGrpSpPr>
        <p:grpSpPr>
          <a:xfrm>
            <a:off x="9406825" y="1218059"/>
            <a:ext cx="1297067" cy="1491587"/>
            <a:chOff x="7876140" y="1420771"/>
            <a:chExt cx="1297067" cy="14915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E02463-8CA1-3363-6B9A-0BE82C5FF0E3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4239B5-786C-3C0D-3F1B-91617DCECFEA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005452-C116-1EF5-D2AC-4DB6F7CA9200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970815-1862-CDA1-45F2-183C35F76B9A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ight Brace 45">
            <a:extLst>
              <a:ext uri="{FF2B5EF4-FFF2-40B4-BE49-F238E27FC236}">
                <a16:creationId xmlns:a16="http://schemas.microsoft.com/office/drawing/2014/main" id="{F8845759-5FC2-F798-B524-42617F96D8F4}"/>
              </a:ext>
            </a:extLst>
          </p:cNvPr>
          <p:cNvSpPr/>
          <p:nvPr/>
        </p:nvSpPr>
        <p:spPr>
          <a:xfrm rot="5400000">
            <a:off x="9833027" y="5574220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17BB7F-4085-8DD8-DC15-0109986375CE}"/>
              </a:ext>
            </a:extLst>
          </p:cNvPr>
          <p:cNvSpPr/>
          <p:nvPr/>
        </p:nvSpPr>
        <p:spPr>
          <a:xfrm>
            <a:off x="9634368" y="63592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byte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8A5FCB-1072-5317-63EA-0CCA727EF2DF}"/>
              </a:ext>
            </a:extLst>
          </p:cNvPr>
          <p:cNvGrpSpPr/>
          <p:nvPr/>
        </p:nvGrpSpPr>
        <p:grpSpPr>
          <a:xfrm>
            <a:off x="9388425" y="2681150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FF66A0-F2C4-D2BD-3D55-CE83EB4E08B2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E1DF7B-20DB-5374-DFB3-38B2280F17B1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B7DFC6-6E56-112D-8689-C81C60B6F065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AC1BC3-A7A4-0F0A-5439-2B57688438E7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A4D68E-DC90-5363-B6FF-2B23D1D6CCE2}"/>
              </a:ext>
            </a:extLst>
          </p:cNvPr>
          <p:cNvGrpSpPr/>
          <p:nvPr/>
        </p:nvGrpSpPr>
        <p:grpSpPr>
          <a:xfrm>
            <a:off x="7870533" y="5410003"/>
            <a:ext cx="910404" cy="338554"/>
            <a:chOff x="8736819" y="5693719"/>
            <a:chExt cx="910404" cy="33855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2268C7-8330-91FC-7AF3-4A0A7D86138D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158C75-30FD-1AD5-89DC-1FEE19E5C3DB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C744A73-EA29-0658-0F5B-BF4C8096914F}"/>
              </a:ext>
            </a:extLst>
          </p:cNvPr>
          <p:cNvSpPr/>
          <p:nvPr/>
        </p:nvSpPr>
        <p:spPr>
          <a:xfrm>
            <a:off x="8618079" y="557523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Up-Down Arrow 61">
            <a:extLst>
              <a:ext uri="{FF2B5EF4-FFF2-40B4-BE49-F238E27FC236}">
                <a16:creationId xmlns:a16="http://schemas.microsoft.com/office/drawing/2014/main" id="{607EF3C7-ED81-EC6C-4F17-4E46213A21D2}"/>
              </a:ext>
            </a:extLst>
          </p:cNvPr>
          <p:cNvSpPr/>
          <p:nvPr/>
        </p:nvSpPr>
        <p:spPr>
          <a:xfrm>
            <a:off x="9212089" y="1242184"/>
            <a:ext cx="133904" cy="43970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B61865-7D86-4D68-7E9F-15CCADC6C86D}"/>
              </a:ext>
            </a:extLst>
          </p:cNvPr>
          <p:cNvSpPr txBox="1"/>
          <p:nvPr/>
        </p:nvSpPr>
        <p:spPr>
          <a:xfrm>
            <a:off x="599044" y="1137852"/>
            <a:ext cx="613661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j = 0; j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x[j]);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C531C1-BDE4-D62C-E45C-2CF8C71BBC27}"/>
              </a:ext>
            </a:extLst>
          </p:cNvPr>
          <p:cNvSpPr txBox="1"/>
          <p:nvPr/>
        </p:nvSpPr>
        <p:spPr>
          <a:xfrm>
            <a:off x="6426371" y="2350681"/>
            <a:ext cx="259077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actual space used =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= 12</a:t>
            </a:r>
          </a:p>
        </p:txBody>
      </p:sp>
    </p:spTree>
    <p:extLst>
      <p:ext uri="{BB962C8B-B14F-4D97-AF65-F5344CB8AC3E}">
        <p14:creationId xmlns:p14="http://schemas.microsoft.com/office/powerpoint/2010/main" val="12825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Fast Ways to Traverse an Array: Use a Limit Pointer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64D4A3B-08D9-C845-8776-62FD6340006D}"/>
              </a:ext>
            </a:extLst>
          </p:cNvPr>
          <p:cNvSpPr/>
          <p:nvPr/>
        </p:nvSpPr>
        <p:spPr bwMode="auto">
          <a:xfrm>
            <a:off x="309920" y="1101956"/>
            <a:ext cx="7340442" cy="545343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//or &amp;x[0]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2EB7138-840C-3C4D-AEF3-893D454CF383}"/>
              </a:ext>
            </a:extLst>
          </p:cNvPr>
          <p:cNvSpPr txBox="1"/>
          <p:nvPr/>
        </p:nvSpPr>
        <p:spPr>
          <a:xfrm>
            <a:off x="9405911" y="566104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3A40757-CD65-8143-A55A-C3F941C483E8}"/>
              </a:ext>
            </a:extLst>
          </p:cNvPr>
          <p:cNvSpPr txBox="1"/>
          <p:nvPr/>
        </p:nvSpPr>
        <p:spPr>
          <a:xfrm>
            <a:off x="10639354" y="530639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AA8A37-A4C3-8E49-A310-09CFCB7E4985}"/>
              </a:ext>
            </a:extLst>
          </p:cNvPr>
          <p:cNvSpPr txBox="1"/>
          <p:nvPr/>
        </p:nvSpPr>
        <p:spPr>
          <a:xfrm>
            <a:off x="10670345" y="456358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32C9F8-DDC5-D840-AE35-0F6740605AF9}"/>
              </a:ext>
            </a:extLst>
          </p:cNvPr>
          <p:cNvSpPr txBox="1"/>
          <p:nvPr/>
        </p:nvSpPr>
        <p:spPr>
          <a:xfrm>
            <a:off x="10670345" y="49426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B419F-B0DD-1F47-8CD1-9AAAF23A582F}"/>
              </a:ext>
            </a:extLst>
          </p:cNvPr>
          <p:cNvSpPr txBox="1"/>
          <p:nvPr/>
        </p:nvSpPr>
        <p:spPr>
          <a:xfrm>
            <a:off x="10670345" y="420605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4752D3-4589-A64C-AD67-EBF2C9E04242}"/>
              </a:ext>
            </a:extLst>
          </p:cNvPr>
          <p:cNvSpPr txBox="1"/>
          <p:nvPr/>
        </p:nvSpPr>
        <p:spPr>
          <a:xfrm>
            <a:off x="10670345" y="569182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13FF8A1-3F55-D148-B4E7-D006864CCAD3}"/>
              </a:ext>
            </a:extLst>
          </p:cNvPr>
          <p:cNvSpPr txBox="1"/>
          <p:nvPr/>
        </p:nvSpPr>
        <p:spPr>
          <a:xfrm>
            <a:off x="10670345" y="382699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A190BD0-7A1B-C940-BA4E-BBA05A843B40}"/>
              </a:ext>
            </a:extLst>
          </p:cNvPr>
          <p:cNvSpPr txBox="1"/>
          <p:nvPr/>
        </p:nvSpPr>
        <p:spPr>
          <a:xfrm>
            <a:off x="10670345" y="309100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4BB9CB6-E764-4049-BBEC-369C6507A179}"/>
              </a:ext>
            </a:extLst>
          </p:cNvPr>
          <p:cNvSpPr txBox="1"/>
          <p:nvPr/>
        </p:nvSpPr>
        <p:spPr>
          <a:xfrm>
            <a:off x="10670345" y="232138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661F4E8-21F8-D047-B64C-6A36E17C0CE1}"/>
              </a:ext>
            </a:extLst>
          </p:cNvPr>
          <p:cNvSpPr txBox="1"/>
          <p:nvPr/>
        </p:nvSpPr>
        <p:spPr>
          <a:xfrm>
            <a:off x="10670345" y="2700449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4F23D7E-CE7E-A546-977D-C8B5D2E90548}"/>
              </a:ext>
            </a:extLst>
          </p:cNvPr>
          <p:cNvSpPr txBox="1"/>
          <p:nvPr/>
        </p:nvSpPr>
        <p:spPr>
          <a:xfrm>
            <a:off x="10670345" y="19638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0464BD8-712A-AF4C-8165-3E6F0A678137}"/>
              </a:ext>
            </a:extLst>
          </p:cNvPr>
          <p:cNvSpPr txBox="1"/>
          <p:nvPr/>
        </p:nvSpPr>
        <p:spPr>
          <a:xfrm>
            <a:off x="10670345" y="3449617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476414-6087-884B-A851-2EC6C0B1DF20}"/>
              </a:ext>
            </a:extLst>
          </p:cNvPr>
          <p:cNvSpPr txBox="1"/>
          <p:nvPr/>
        </p:nvSpPr>
        <p:spPr>
          <a:xfrm>
            <a:off x="10670345" y="157558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985E7D1-31CC-7843-99A4-404AD037773E}"/>
              </a:ext>
            </a:extLst>
          </p:cNvPr>
          <p:cNvSpPr txBox="1"/>
          <p:nvPr/>
        </p:nvSpPr>
        <p:spPr>
          <a:xfrm>
            <a:off x="10670345" y="1193999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F996013-E9E9-0B48-910C-D8B40A06CF79}"/>
              </a:ext>
            </a:extLst>
          </p:cNvPr>
          <p:cNvSpPr txBox="1"/>
          <p:nvPr/>
        </p:nvSpPr>
        <p:spPr>
          <a:xfrm>
            <a:off x="9405911" y="529100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35D6DF5-B02F-514E-89C2-D60CB4FDAE9D}"/>
              </a:ext>
            </a:extLst>
          </p:cNvPr>
          <p:cNvSpPr txBox="1"/>
          <p:nvPr/>
        </p:nvSpPr>
        <p:spPr>
          <a:xfrm>
            <a:off x="9396376" y="493297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87938CC-D7A3-AC47-89C3-2A8D085762CA}"/>
              </a:ext>
            </a:extLst>
          </p:cNvPr>
          <p:cNvSpPr txBox="1"/>
          <p:nvPr/>
        </p:nvSpPr>
        <p:spPr>
          <a:xfrm>
            <a:off x="9396376" y="456293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C91069-115F-9E40-A313-DF12DD304B1F}"/>
              </a:ext>
            </a:extLst>
          </p:cNvPr>
          <p:cNvSpPr txBox="1"/>
          <p:nvPr/>
        </p:nvSpPr>
        <p:spPr>
          <a:xfrm>
            <a:off x="9396376" y="419360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407DFBB-3F55-4145-A10E-625CFDFBF0F5}"/>
              </a:ext>
            </a:extLst>
          </p:cNvPr>
          <p:cNvSpPr txBox="1"/>
          <p:nvPr/>
        </p:nvSpPr>
        <p:spPr>
          <a:xfrm>
            <a:off x="9396376" y="382356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FDF8F2E-FEEB-AA42-BD63-91A0A5E0CD7D}"/>
              </a:ext>
            </a:extLst>
          </p:cNvPr>
          <p:cNvSpPr txBox="1"/>
          <p:nvPr/>
        </p:nvSpPr>
        <p:spPr>
          <a:xfrm>
            <a:off x="9403902" y="34545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9B19BD-7F34-D440-BF38-33FAE90FBE78}"/>
              </a:ext>
            </a:extLst>
          </p:cNvPr>
          <p:cNvSpPr txBox="1"/>
          <p:nvPr/>
        </p:nvSpPr>
        <p:spPr>
          <a:xfrm>
            <a:off x="9403902" y="30845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DFEAD43-8056-F04B-997D-0F94575890AD}"/>
              </a:ext>
            </a:extLst>
          </p:cNvPr>
          <p:cNvSpPr txBox="1"/>
          <p:nvPr/>
        </p:nvSpPr>
        <p:spPr>
          <a:xfrm>
            <a:off x="9411853" y="27145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539764-1051-924A-9B35-DAA0051D1E89}"/>
              </a:ext>
            </a:extLst>
          </p:cNvPr>
          <p:cNvSpPr txBox="1"/>
          <p:nvPr/>
        </p:nvSpPr>
        <p:spPr>
          <a:xfrm>
            <a:off x="9411853" y="234446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DFB9F-1C33-2B45-B569-CBACA35FC68C}"/>
              </a:ext>
            </a:extLst>
          </p:cNvPr>
          <p:cNvSpPr txBox="1"/>
          <p:nvPr/>
        </p:nvSpPr>
        <p:spPr>
          <a:xfrm>
            <a:off x="9411853" y="198113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F495486-EC0B-5140-8203-966493B7C009}"/>
              </a:ext>
            </a:extLst>
          </p:cNvPr>
          <p:cNvSpPr txBox="1"/>
          <p:nvPr/>
        </p:nvSpPr>
        <p:spPr>
          <a:xfrm>
            <a:off x="9411853" y="161110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C0641AD-76B3-194D-B65A-B8FA78497BE0}"/>
              </a:ext>
            </a:extLst>
          </p:cNvPr>
          <p:cNvSpPr txBox="1"/>
          <p:nvPr/>
        </p:nvSpPr>
        <p:spPr>
          <a:xfrm>
            <a:off x="9403902" y="123541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68A2B-2584-6A4B-812C-2048EF23F7C8}"/>
              </a:ext>
            </a:extLst>
          </p:cNvPr>
          <p:cNvSpPr txBox="1"/>
          <p:nvPr/>
        </p:nvSpPr>
        <p:spPr>
          <a:xfrm>
            <a:off x="10669195" y="83067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EF635E6-3057-B744-8171-681BFA1CF2DA}"/>
              </a:ext>
            </a:extLst>
          </p:cNvPr>
          <p:cNvSpPr txBox="1"/>
          <p:nvPr/>
        </p:nvSpPr>
        <p:spPr>
          <a:xfrm>
            <a:off x="9402752" y="87208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D70EB36-6C5E-4C4F-BBCC-D99D64804156}"/>
              </a:ext>
            </a:extLst>
          </p:cNvPr>
          <p:cNvGrpSpPr/>
          <p:nvPr/>
        </p:nvGrpSpPr>
        <p:grpSpPr>
          <a:xfrm>
            <a:off x="9402318" y="4179985"/>
            <a:ext cx="1297067" cy="1491587"/>
            <a:chOff x="7864863" y="4787831"/>
            <a:chExt cx="1297067" cy="1491587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1B4CAD8-331B-9847-A062-20525BCC5E1A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BA3B8D3-7FDF-0744-BBD3-F52313728B4C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18EEDA3-A075-764F-8FF7-1A4596F44129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B858F8C-9E96-6940-9157-C202A535B545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D95BBA-D63A-5D4B-AADE-F274A10C711A}"/>
              </a:ext>
            </a:extLst>
          </p:cNvPr>
          <p:cNvGrpSpPr/>
          <p:nvPr/>
        </p:nvGrpSpPr>
        <p:grpSpPr>
          <a:xfrm>
            <a:off x="9406825" y="1211286"/>
            <a:ext cx="1297067" cy="1491587"/>
            <a:chOff x="7876140" y="1420771"/>
            <a:chExt cx="1297067" cy="149158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0528F05-15FF-2A46-BE70-7F67D815127A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79FFCD-7775-D24A-8EA5-F2D0EF58757F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5EA0E4C-72F6-2E4D-B095-EF69DDCB806A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200C9DA-202F-AF46-9C56-8D2ABABB7E63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B6A9D216-D1F5-924E-B53A-F41569DCFCEB}"/>
              </a:ext>
            </a:extLst>
          </p:cNvPr>
          <p:cNvSpPr/>
          <p:nvPr/>
        </p:nvSpPr>
        <p:spPr>
          <a:xfrm rot="5400000">
            <a:off x="9833027" y="5567447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3F43A82-BBE7-9943-8BCA-FB0B443CA79D}"/>
              </a:ext>
            </a:extLst>
          </p:cNvPr>
          <p:cNvSpPr/>
          <p:nvPr/>
        </p:nvSpPr>
        <p:spPr>
          <a:xfrm>
            <a:off x="9634368" y="635248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byte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37268F9-50D2-BC4C-933C-100CC97781B0}"/>
              </a:ext>
            </a:extLst>
          </p:cNvPr>
          <p:cNvGrpSpPr/>
          <p:nvPr/>
        </p:nvGrpSpPr>
        <p:grpSpPr>
          <a:xfrm>
            <a:off x="9388425" y="2674377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0C7DE89-BFD2-9747-9EF7-C8F68F0D6D68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F5CD394-C536-B74C-9E8B-3AE29B5F6D62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99DE571-E898-4A4F-9DA6-E26E0923C8C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FE75BD-7332-AD46-BD10-79C4E3CB151C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395B878-3EB7-9042-A6CD-4B6DE0FAF70A}"/>
              </a:ext>
            </a:extLst>
          </p:cNvPr>
          <p:cNvSpPr/>
          <p:nvPr/>
        </p:nvSpPr>
        <p:spPr bwMode="auto">
          <a:xfrm>
            <a:off x="4540809" y="5006392"/>
            <a:ext cx="2188509" cy="1384402"/>
          </a:xfrm>
          <a:prstGeom prst="roundRect">
            <a:avLst>
              <a:gd name="adj" fmla="val 15691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% ./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0xd4c3b2a1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0xd4c3b200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25E29E-4F9C-F24D-A839-FDFA7DA45E7F}"/>
              </a:ext>
            </a:extLst>
          </p:cNvPr>
          <p:cNvGrpSpPr/>
          <p:nvPr/>
        </p:nvGrpSpPr>
        <p:grpSpPr>
          <a:xfrm>
            <a:off x="8174478" y="946324"/>
            <a:ext cx="910404" cy="338554"/>
            <a:chOff x="8736819" y="5693719"/>
            <a:chExt cx="910404" cy="33855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9D90E7-46D0-6B48-8327-A86CCC2C9D53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xpt</a:t>
              </a:r>
              <a:endParaRPr lang="en-US" sz="16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457DA61-F092-244F-804E-98D24649F5E9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>
            <a:extLst>
              <a:ext uri="{FF2B5EF4-FFF2-40B4-BE49-F238E27FC236}">
                <a16:creationId xmlns:a16="http://schemas.microsoft.com/office/drawing/2014/main" id="{A065427D-4C81-F84B-BA75-50B6F3713BDA}"/>
              </a:ext>
            </a:extLst>
          </p:cNvPr>
          <p:cNvSpPr/>
          <p:nvPr/>
        </p:nvSpPr>
        <p:spPr>
          <a:xfrm>
            <a:off x="8806329" y="109461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7FFD8D-89D0-F141-B504-54F3E6E47DD5}"/>
              </a:ext>
            </a:extLst>
          </p:cNvPr>
          <p:cNvGrpSpPr/>
          <p:nvPr/>
        </p:nvGrpSpPr>
        <p:grpSpPr>
          <a:xfrm>
            <a:off x="8149086" y="5411284"/>
            <a:ext cx="910404" cy="338554"/>
            <a:chOff x="8736819" y="5693719"/>
            <a:chExt cx="910404" cy="338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B435DA-48B7-CE48-8F3B-529252C24AB7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ptr</a:t>
              </a:r>
              <a:endParaRPr lang="en-US" sz="16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A992FD8-1538-FF44-9024-F59BC38070EF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6A0F48C-CF0B-904C-ABCA-8F642BA5DE0B}"/>
              </a:ext>
            </a:extLst>
          </p:cNvPr>
          <p:cNvSpPr/>
          <p:nvPr/>
        </p:nvSpPr>
        <p:spPr>
          <a:xfrm>
            <a:off x="8780937" y="555957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C3C3E07C-62FD-D94B-9763-1194F75B9BC8}"/>
              </a:ext>
            </a:extLst>
          </p:cNvPr>
          <p:cNvSpPr/>
          <p:nvPr/>
        </p:nvSpPr>
        <p:spPr>
          <a:xfrm>
            <a:off x="9163959" y="1284878"/>
            <a:ext cx="172206" cy="42772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AB9E1F-9071-2544-9EB6-A5831AC04BBA}"/>
              </a:ext>
            </a:extLst>
          </p:cNvPr>
          <p:cNvSpPr txBox="1"/>
          <p:nvPr/>
        </p:nvSpPr>
        <p:spPr>
          <a:xfrm>
            <a:off x="458676" y="3830335"/>
            <a:ext cx="312741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xpt</a:t>
            </a:r>
            <a:r>
              <a:rPr lang="en-US" sz="2000" dirty="0">
                <a:solidFill>
                  <a:schemeClr val="tx2"/>
                </a:solidFill>
              </a:rPr>
              <a:t> is a </a:t>
            </a:r>
            <a:r>
              <a:rPr lang="en-US" sz="2000" b="1" dirty="0">
                <a:solidFill>
                  <a:srgbClr val="0070C0"/>
                </a:solidFill>
              </a:rPr>
              <a:t>loop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limit pointer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it </a:t>
            </a:r>
            <a:r>
              <a:rPr lang="en-US" sz="2000" dirty="0">
                <a:solidFill>
                  <a:srgbClr val="2C895B"/>
                </a:solidFill>
              </a:rPr>
              <a:t>points </a:t>
            </a:r>
            <a:r>
              <a:rPr lang="en-US" sz="2000" b="1" dirty="0">
                <a:solidFill>
                  <a:srgbClr val="2C895B"/>
                </a:solidFill>
              </a:rPr>
              <a:t>1 element past </a:t>
            </a:r>
            <a:r>
              <a:rPr lang="en-US" sz="2000" dirty="0">
                <a:solidFill>
                  <a:srgbClr val="2C895B"/>
                </a:solidFill>
              </a:rPr>
              <a:t>the end of the array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22D307-6362-5E4A-A833-EFACF9ED2C9E}"/>
              </a:ext>
            </a:extLst>
          </p:cNvPr>
          <p:cNvCxnSpPr>
            <a:cxnSpLocks/>
          </p:cNvCxnSpPr>
          <p:nvPr/>
        </p:nvCxnSpPr>
        <p:spPr>
          <a:xfrm flipV="1">
            <a:off x="861889" y="3551386"/>
            <a:ext cx="0" cy="25201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C33DC7-6201-57C2-7561-EFC347B6B9CC}"/>
              </a:ext>
            </a:extLst>
          </p:cNvPr>
          <p:cNvSpPr txBox="1"/>
          <p:nvPr/>
        </p:nvSpPr>
        <p:spPr>
          <a:xfrm>
            <a:off x="6426371" y="2350681"/>
            <a:ext cx="259077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actual space used =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= 12</a:t>
            </a:r>
          </a:p>
        </p:txBody>
      </p: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5286" y="713353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37" y="204444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487" y="27166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19150" y="3574818"/>
          <a:ext cx="11059697" cy="23634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592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2192309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7411467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433F682-B7A8-AE3D-F1BA-C15F71F9B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762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0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41CFA4-55B0-7444-B734-7A71CB0087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0889" y="790859"/>
            <a:ext cx="5116436" cy="5734487"/>
          </a:xfr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x;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*p;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x = *(p+1);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//contents of p[1]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08000"/>
                </a:solidFill>
                <a:latin typeface="Courier" pitchFamily="2" charset="0"/>
                <a:ea typeface="宋体" panose="02010600030101010101" pitchFamily="2" charset="-122"/>
              </a:rPr>
              <a:t>x = *p + 1;//p[0] + 1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FC0128"/>
                </a:solidFill>
                <a:latin typeface="Courier" pitchFamily="2" charset="0"/>
                <a:ea typeface="宋体" panose="02010600030101010101" pitchFamily="2" charset="-122"/>
              </a:rPr>
              <a:t>x = (*p)++;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</a:t>
            </a:r>
            <a:r>
              <a:rPr lang="en-US" altLang="en-US" sz="2000" b="1" dirty="0">
                <a:solidFill>
                  <a:srgbClr val="FC012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*p = *p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063DE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*p++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=(*p++)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*(p)++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*(p++);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p =  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FC012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80"/>
                </a:solidFill>
                <a:latin typeface="Courier" pitchFamily="2" charset="0"/>
                <a:ea typeface="宋体" panose="02010600030101010101" pitchFamily="2" charset="-122"/>
              </a:rPr>
              <a:t>x = *++p;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None/>
            </a:pPr>
            <a:r>
              <a:rPr lang="en-US" altLang="en-US" sz="2000" b="1" dirty="0">
                <a:solidFill>
                  <a:srgbClr val="081D58"/>
                </a:solidFill>
                <a:latin typeface="Symbol" pitchFamily="2" charset="2"/>
                <a:ea typeface="宋体" panose="02010600030101010101" pitchFamily="2" charset="-122"/>
              </a:rPr>
              <a:t></a:t>
            </a:r>
            <a:r>
              <a:rPr lang="en-US" altLang="en-US" sz="2000" b="1" dirty="0">
                <a:solidFill>
                  <a:srgbClr val="80008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p = p + 1 ; </a:t>
            </a:r>
            <a:r>
              <a:rPr lang="en-US" altLang="en-US" sz="2000" b="1" dirty="0">
                <a:solidFill>
                  <a:srgbClr val="0D407F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12" y="75565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493" y="67171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69493" y="3994176"/>
          <a:ext cx="6509354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56905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90317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362132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4E5A90-6F46-A71F-583C-82FD26BDCD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853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5210240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750350" y="2940960"/>
            <a:ext cx="4455253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9AE7-9CB0-C91D-7F1A-24A8280FEB1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680756" y="994089"/>
          <a:ext cx="6247022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237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186335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1377471" y="4530840"/>
            <a:ext cx="765626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 2 + 1;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now points at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0943348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end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34" y="229100"/>
            <a:ext cx="7393950" cy="421134"/>
          </a:xfrm>
        </p:spPr>
        <p:txBody>
          <a:bodyPr/>
          <a:lstStyle/>
          <a:p>
            <a:r>
              <a:rPr lang="en-US" dirty="0"/>
              <a:t>C Strings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6734" y="902026"/>
            <a:ext cx="11898531" cy="31830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First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b="1" u="sng" dirty="0">
                <a:solidFill>
                  <a:schemeClr val="accent1"/>
                </a:solidFill>
              </a:rPr>
              <a:t>encountered</a:t>
            </a:r>
            <a:r>
              <a:rPr lang="en-US" sz="2200" b="1" dirty="0">
                <a:solidFill>
                  <a:schemeClr val="accent1"/>
                </a:solidFill>
              </a:rPr>
              <a:t> from the start of the string </a:t>
            </a:r>
            <a:r>
              <a:rPr lang="en-US" sz="2200" dirty="0"/>
              <a:t>always indicates the </a:t>
            </a:r>
            <a:r>
              <a:rPr lang="en-US" sz="2200" dirty="0">
                <a:solidFill>
                  <a:schemeClr val="accent1"/>
                </a:solidFill>
              </a:rPr>
              <a:t>end of a string</a:t>
            </a:r>
            <a:endParaRPr lang="en-US" sz="2200" b="1" dirty="0">
              <a:solidFill>
                <a:schemeClr val="accent1"/>
              </a:solidFill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'\0' </a:t>
            </a:r>
            <a:r>
              <a:rPr lang="en-US" sz="2200" b="1" dirty="0">
                <a:solidFill>
                  <a:srgbClr val="FF0000"/>
                </a:solidFill>
              </a:rPr>
              <a:t>does not have to be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the </a:t>
            </a:r>
            <a:r>
              <a:rPr lang="en-US" sz="2200" b="1" dirty="0">
                <a:solidFill>
                  <a:srgbClr val="0070C0"/>
                </a:solidFill>
              </a:rPr>
              <a:t>last element in the space allocated to the array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But, String</a:t>
            </a:r>
            <a:r>
              <a:rPr lang="en-US" sz="2200" b="1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length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always </a:t>
            </a:r>
            <a:r>
              <a:rPr lang="en-US" sz="2200" dirty="0">
                <a:solidFill>
                  <a:srgbClr val="7030A0"/>
                </a:solidFill>
              </a:rPr>
              <a:t>less than the size of the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contained in</a:t>
            </a:r>
          </a:p>
          <a:p>
            <a:r>
              <a:rPr lang="en-US" sz="2200" dirty="0">
                <a:solidFill>
                  <a:srgbClr val="F37440"/>
                </a:solidFill>
              </a:rPr>
              <a:t>In the example below</a:t>
            </a:r>
            <a:r>
              <a:rPr lang="en-US" sz="2200" dirty="0"/>
              <a:t>, the array </a:t>
            </a:r>
            <a:r>
              <a:rPr lang="en-US" sz="2200" dirty="0" err="1">
                <a:solidFill>
                  <a:srgbClr val="0070C0"/>
                </a:solidFill>
              </a:rPr>
              <a:t>buf</a:t>
            </a:r>
            <a:r>
              <a:rPr lang="en-US" sz="2200" dirty="0">
                <a:solidFill>
                  <a:srgbClr val="0070C0"/>
                </a:solidFill>
              </a:rPr>
              <a:t> contains </a:t>
            </a:r>
            <a:r>
              <a:rPr lang="en-US" sz="2200" u="sng" dirty="0">
                <a:solidFill>
                  <a:srgbClr val="0070C0"/>
                </a:solidFill>
              </a:rPr>
              <a:t>two strings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string starts at </a:t>
            </a:r>
            <a:r>
              <a:rPr lang="en-US" sz="2200" dirty="0">
                <a:solidFill>
                  <a:srgbClr val="2C895B"/>
                </a:solidFill>
              </a:rPr>
              <a:t>&amp;(</a:t>
            </a:r>
            <a:r>
              <a:rPr lang="en-US" sz="2200" dirty="0" err="1">
                <a:solidFill>
                  <a:srgbClr val="2C895B"/>
                </a:solidFill>
              </a:rPr>
              <a:t>buf</a:t>
            </a:r>
            <a:r>
              <a:rPr lang="en-US" sz="2200" dirty="0">
                <a:solidFill>
                  <a:srgbClr val="2C895B"/>
                </a:solidFill>
              </a:rPr>
              <a:t>[0])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is  </a:t>
            </a:r>
            <a:r>
              <a:rPr lang="en-US" sz="2200" dirty="0">
                <a:solidFill>
                  <a:srgbClr val="F37440"/>
                </a:solidFill>
              </a:rPr>
              <a:t>"cat"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3</a:t>
            </a:r>
          </a:p>
          <a:p>
            <a:pPr lvl="1"/>
            <a:r>
              <a:rPr lang="en-US" sz="2200" dirty="0"/>
              <a:t>The other string starts at </a:t>
            </a:r>
            <a:r>
              <a:rPr lang="en-US" sz="2200" dirty="0">
                <a:solidFill>
                  <a:srgbClr val="2C895B"/>
                </a:solidFill>
              </a:rPr>
              <a:t>&amp;(b[4])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/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1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has two bytes: </a:t>
            </a:r>
            <a:r>
              <a:rPr lang="en-US" sz="2200" dirty="0">
                <a:solidFill>
                  <a:srgbClr val="F37440"/>
                </a:solidFill>
              </a:rPr>
              <a:t>'o'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dirty="0">
                <a:solidFill>
                  <a:srgbClr val="F37440"/>
                </a:solidFill>
              </a:rPr>
              <a:t>'\0'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B99434BB-4726-A446-A79E-CB988D010F3C}"/>
              </a:ext>
            </a:extLst>
          </p:cNvPr>
          <p:cNvGraphicFramePr>
            <a:graphicFrameLocks noGrp="1"/>
          </p:cNvGraphicFramePr>
          <p:nvPr/>
        </p:nvGraphicFramePr>
        <p:xfrm>
          <a:off x="3059845" y="4719233"/>
          <a:ext cx="5501540" cy="1249363"/>
        </p:xfrm>
        <a:graphic>
          <a:graphicData uri="http://schemas.openxmlformats.org/drawingml/2006/table">
            <a:tbl>
              <a:tblPr/>
              <a:tblGrid>
                <a:gridCol w="86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2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'c'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20703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88D1F52-1811-F942-BF35-BE670E522420}"/>
              </a:ext>
            </a:extLst>
          </p:cNvPr>
          <p:cNvGrpSpPr/>
          <p:nvPr/>
        </p:nvGrpSpPr>
        <p:grpSpPr>
          <a:xfrm>
            <a:off x="1671593" y="4269324"/>
            <a:ext cx="4641460" cy="708035"/>
            <a:chOff x="4914819" y="114841"/>
            <a:chExt cx="4641460" cy="708035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FE52692-5233-4749-864A-6FB7AD49430E}"/>
                </a:ext>
              </a:extLst>
            </p:cNvPr>
            <p:cNvSpPr/>
            <p:nvPr/>
          </p:nvSpPr>
          <p:spPr>
            <a:xfrm rot="5400000">
              <a:off x="8242326" y="-491078"/>
              <a:ext cx="338554" cy="2289353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48358-937E-5948-8028-90C4B26416AB}"/>
                </a:ext>
              </a:extLst>
            </p:cNvPr>
            <p:cNvSpPr txBox="1"/>
            <p:nvPr/>
          </p:nvSpPr>
          <p:spPr>
            <a:xfrm>
              <a:off x="4914819" y="114841"/>
              <a:ext cx="4116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string length: number of char (= 3)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43B63F-F62B-B44B-8C53-6859DC3516A5}"/>
              </a:ext>
            </a:extLst>
          </p:cNvPr>
          <p:cNvGrpSpPr/>
          <p:nvPr/>
        </p:nvGrpSpPr>
        <p:grpSpPr>
          <a:xfrm>
            <a:off x="3323072" y="6051048"/>
            <a:ext cx="5610831" cy="719588"/>
            <a:chOff x="6603585" y="934478"/>
            <a:chExt cx="5610831" cy="7195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9E07DE-4A77-B448-A962-F5DEEED5F4FA}"/>
                </a:ext>
              </a:extLst>
            </p:cNvPr>
            <p:cNvSpPr txBox="1"/>
            <p:nvPr/>
          </p:nvSpPr>
          <p:spPr>
            <a:xfrm>
              <a:off x="6603585" y="1253956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</a:rPr>
                <a:t>length (size) of the array in number of char (= 6)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D27F35A-5B48-784F-992D-AD75760121F7}"/>
                </a:ext>
              </a:extLst>
            </p:cNvPr>
            <p:cNvSpPr/>
            <p:nvPr/>
          </p:nvSpPr>
          <p:spPr>
            <a:xfrm rot="16200000">
              <a:off x="9239724" y="-1139733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0936A-B6EC-0740-8E48-E0CB36C8D042}"/>
              </a:ext>
            </a:extLst>
          </p:cNvPr>
          <p:cNvGrpSpPr/>
          <p:nvPr/>
        </p:nvGrpSpPr>
        <p:grpSpPr>
          <a:xfrm>
            <a:off x="6220771" y="4298608"/>
            <a:ext cx="4046301" cy="678751"/>
            <a:chOff x="5469646" y="4421516"/>
            <a:chExt cx="4046301" cy="678751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4857C680-187E-244F-BE81-17FE5DCBB1C7}"/>
                </a:ext>
              </a:extLst>
            </p:cNvPr>
            <p:cNvSpPr/>
            <p:nvPr/>
          </p:nvSpPr>
          <p:spPr>
            <a:xfrm rot="5400000">
              <a:off x="6556540" y="4581048"/>
              <a:ext cx="338554" cy="699884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479B0C-8522-A74C-B8B3-84A17AE8BEC5}"/>
                </a:ext>
              </a:extLst>
            </p:cNvPr>
            <p:cNvSpPr txBox="1"/>
            <p:nvPr/>
          </p:nvSpPr>
          <p:spPr>
            <a:xfrm>
              <a:off x="5469646" y="4421516"/>
              <a:ext cx="4046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string length: number of char (=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8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7443" y="1282262"/>
            <a:ext cx="11880376" cy="14504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When you </a:t>
            </a:r>
            <a:r>
              <a:rPr lang="en-US" sz="2400" dirty="0">
                <a:solidFill>
                  <a:schemeClr val="accent1"/>
                </a:solidFill>
              </a:rPr>
              <a:t>combine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1"/>
                </a:solidFill>
              </a:rPr>
              <a:t> automatic length definition for arrays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double quote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(") </a:t>
            </a:r>
            <a:r>
              <a:rPr lang="en-US" sz="2400" b="1" dirty="0">
                <a:solidFill>
                  <a:srgbClr val="0070C0"/>
                </a:solidFill>
              </a:rPr>
              <a:t>initialization</a:t>
            </a:r>
            <a:endParaRPr lang="en-US" sz="2400" dirty="0"/>
          </a:p>
          <a:p>
            <a:pPr lvl="1"/>
            <a:r>
              <a:rPr lang="en-US" sz="2400" dirty="0"/>
              <a:t>C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ompiler automatically </a:t>
            </a:r>
            <a:r>
              <a:rPr lang="en-US" sz="2400" dirty="0">
                <a:solidFill>
                  <a:schemeClr val="accent1"/>
                </a:solidFill>
              </a:rPr>
              <a:t>adds the null terminator</a:t>
            </a:r>
            <a:r>
              <a:rPr lang="en-US" sz="2400" dirty="0"/>
              <a:t>  '\0'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you 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6707B0-3720-E547-93DB-0553C4D96C56}"/>
              </a:ext>
            </a:extLst>
          </p:cNvPr>
          <p:cNvSpPr/>
          <p:nvPr/>
        </p:nvSpPr>
        <p:spPr bwMode="auto">
          <a:xfrm>
            <a:off x="155812" y="3184879"/>
            <a:ext cx="11880376" cy="189170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 	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compiler calculates size, adds '\0'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c[] 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{'c', 'a', 't',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'a, 'b'};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size 6, string length 3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empty[]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"";  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empty string – contains '\0'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     // string length = 0</a:t>
            </a:r>
          </a:p>
        </p:txBody>
      </p:sp>
    </p:spTree>
    <p:extLst>
      <p:ext uri="{BB962C8B-B14F-4D97-AF65-F5344CB8AC3E}">
        <p14:creationId xmlns:p14="http://schemas.microsoft.com/office/powerpoint/2010/main" val="18648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47E2-09ED-1E46-B02E-AF1AC64A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0803"/>
            <a:ext cx="10515600" cy="483738"/>
          </a:xfrm>
        </p:spPr>
        <p:txBody>
          <a:bodyPr/>
          <a:lstStyle/>
          <a:p>
            <a:r>
              <a:rPr lang="en-US" dirty="0"/>
              <a:t>Background: Different Ways to Pass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94ED4-8AB6-1B4C-9C88-2F897F6D3E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1057241"/>
            <a:ext cx="10768559" cy="4908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0070C0"/>
                </a:solidFill>
              </a:rPr>
              <a:t>Call-by-reference (or pass by reference)</a:t>
            </a:r>
          </a:p>
          <a:p>
            <a:pPr lvl="1"/>
            <a:r>
              <a:rPr lang="en-US" sz="2400" dirty="0"/>
              <a:t>Parameter in the called function is an </a:t>
            </a:r>
            <a:r>
              <a:rPr lang="en-US" sz="2400" b="1" i="1" u="sng" dirty="0"/>
              <a:t>alias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5"/>
                </a:solidFill>
              </a:rPr>
              <a:t>references the same memory location</a:t>
            </a:r>
            <a:r>
              <a:rPr lang="en-US" sz="2400" dirty="0"/>
              <a:t>) for the supplied argument</a:t>
            </a:r>
          </a:p>
          <a:p>
            <a:pPr lvl="1"/>
            <a:r>
              <a:rPr lang="en-US" sz="2400" dirty="0"/>
              <a:t>Modifying the parameter modifies the calling argument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b="1" dirty="0">
                <a:solidFill>
                  <a:schemeClr val="accent5"/>
                </a:solidFill>
              </a:rPr>
              <a:t>Call-by-value</a:t>
            </a:r>
            <a:r>
              <a:rPr lang="en-US" sz="2400" dirty="0">
                <a:solidFill>
                  <a:schemeClr val="accent5"/>
                </a:solidFill>
              </a:rPr>
              <a:t>  (or pass by value) (C)</a:t>
            </a:r>
            <a:endParaRPr lang="en-US" sz="2400" dirty="0"/>
          </a:p>
          <a:p>
            <a:pPr lvl="1"/>
            <a:r>
              <a:rPr lang="en-US" sz="2400" dirty="0"/>
              <a:t>What </a:t>
            </a:r>
            <a:r>
              <a:rPr lang="en-US" sz="2400" b="1" dirty="0">
                <a:solidFill>
                  <a:schemeClr val="accent3"/>
                </a:solidFill>
              </a:rPr>
              <a:t>Called</a:t>
            </a:r>
            <a:r>
              <a:rPr lang="en-US" sz="2400" dirty="0"/>
              <a:t> Function Does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Passed Parameters </a:t>
            </a:r>
            <a:r>
              <a:rPr lang="en-US" sz="2400" dirty="0">
                <a:solidFill>
                  <a:schemeClr val="tx2"/>
                </a:solidFill>
              </a:rPr>
              <a:t>are used </a:t>
            </a:r>
            <a:r>
              <a:rPr lang="en-US" sz="2400" dirty="0">
                <a:solidFill>
                  <a:schemeClr val="accent1"/>
                </a:solidFill>
              </a:rPr>
              <a:t>like local variables</a:t>
            </a:r>
          </a:p>
          <a:p>
            <a:pPr lvl="2"/>
            <a:r>
              <a:rPr lang="en-US" sz="2400" dirty="0">
                <a:solidFill>
                  <a:srgbClr val="F37440"/>
                </a:solidFill>
              </a:rPr>
              <a:t>Modifying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rgbClr val="F37440"/>
                </a:solidFill>
              </a:rPr>
              <a:t> passed parameter </a:t>
            </a:r>
            <a:r>
              <a:rPr lang="en-US" sz="2400" dirty="0">
                <a:solidFill>
                  <a:schemeClr val="tx2"/>
                </a:solidFill>
              </a:rPr>
              <a:t>in the </a:t>
            </a:r>
            <a:r>
              <a:rPr lang="en-US" sz="2400" dirty="0">
                <a:solidFill>
                  <a:srgbClr val="F37440"/>
                </a:solidFill>
              </a:rPr>
              <a:t>function </a:t>
            </a:r>
            <a:r>
              <a:rPr lang="en-US" sz="2400" dirty="0">
                <a:solidFill>
                  <a:schemeClr val="tx2"/>
                </a:solidFill>
              </a:rPr>
              <a:t>is</a:t>
            </a:r>
            <a:r>
              <a:rPr lang="en-US" sz="2400" dirty="0">
                <a:solidFill>
                  <a:srgbClr val="F37440"/>
                </a:solidFill>
              </a:rPr>
              <a:t> allowed </a:t>
            </a:r>
            <a:r>
              <a:rPr lang="en-US" sz="2400" dirty="0">
                <a:solidFill>
                  <a:schemeClr val="tx2"/>
                </a:solidFill>
              </a:rPr>
              <a:t>just like a</a:t>
            </a:r>
            <a:r>
              <a:rPr lang="en-US" sz="2400" dirty="0">
                <a:solidFill>
                  <a:srgbClr val="F37440"/>
                </a:solidFill>
              </a:rPr>
              <a:t> </a:t>
            </a:r>
            <a:r>
              <a:rPr lang="en-US" sz="2400" dirty="0">
                <a:solidFill>
                  <a:srgbClr val="2C895B"/>
                </a:solidFill>
              </a:rPr>
              <a:t>local variable</a:t>
            </a:r>
          </a:p>
          <a:p>
            <a:pPr lvl="2"/>
            <a:r>
              <a:rPr lang="en-US" sz="2400" dirty="0"/>
              <a:t>So, writing to the parameter, </a:t>
            </a:r>
            <a:r>
              <a:rPr lang="en-US" sz="2400" b="1" i="1" u="sng" dirty="0"/>
              <a:t>only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37440"/>
                </a:solidFill>
              </a:rPr>
              <a:t>changes the </a:t>
            </a:r>
            <a:r>
              <a:rPr lang="en-US" sz="2400" b="1" i="1" u="sng" dirty="0">
                <a:solidFill>
                  <a:srgbClr val="F37440"/>
                </a:solidFill>
              </a:rPr>
              <a:t>copy</a:t>
            </a:r>
            <a:endParaRPr lang="en-US" sz="2400" b="1" i="1" u="sng" dirty="0"/>
          </a:p>
          <a:p>
            <a:pPr marL="344487" indent="-342900"/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return value from a function</a:t>
            </a:r>
            <a:r>
              <a:rPr lang="en-US" sz="2400" dirty="0"/>
              <a:t> in C is </a:t>
            </a:r>
            <a:r>
              <a:rPr lang="en-US" sz="2400" b="1" dirty="0">
                <a:solidFill>
                  <a:srgbClr val="0070C0"/>
                </a:solidFill>
              </a:rPr>
              <a:t>by value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811C-1355-8E4E-B727-D2182601E8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1096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3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>
                <a:solidFill>
                  <a:srgbClr val="0070C0"/>
                </a:solidFill>
              </a:rPr>
              <a:t>a pointer (add *)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“pass a pointer to x</a:t>
            </a:r>
            <a:endParaRPr lang="en-US" sz="2000" dirty="0"/>
          </a:p>
          <a:p>
            <a:r>
              <a:rPr lang="en-US" sz="2000" dirty="0"/>
              <a:t>C is still using “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” 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08125"/>
          </a:xfrm>
        </p:spPr>
        <p:txBody>
          <a:bodyPr/>
          <a:lstStyle/>
          <a:p>
            <a:r>
              <a:rPr lang="en-US" dirty="0"/>
              <a:t>Example Using Output Parameters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2401755" y="825884"/>
            <a:ext cx="4801763" cy="516231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x);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(p != NULL)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 1;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CEC80-D698-0A4B-9924-94E88A6F1139}"/>
              </a:ext>
            </a:extLst>
          </p:cNvPr>
          <p:cNvSpPr/>
          <p:nvPr/>
        </p:nvSpPr>
        <p:spPr>
          <a:xfrm>
            <a:off x="9241110" y="424064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C895B"/>
              </a:solidFill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F23AF13-97D6-7F41-A452-003239D270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22933" y="369303"/>
            <a:ext cx="3679452" cy="14893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At the Call to </a:t>
            </a:r>
            <a:r>
              <a:rPr lang="en-US" b="1" dirty="0" err="1">
                <a:solidFill>
                  <a:srgbClr val="0070C0"/>
                </a:solidFill>
              </a:rPr>
              <a:t>inc</a:t>
            </a:r>
            <a:r>
              <a:rPr lang="en-US" b="1" dirty="0">
                <a:solidFill>
                  <a:srgbClr val="0070C0"/>
                </a:solidFill>
              </a:rPr>
              <a:t>() in main()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Allocate space for p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Copy x's address into 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372088-D15D-CB45-9CC9-24572E5860F2}"/>
              </a:ext>
            </a:extLst>
          </p:cNvPr>
          <p:cNvGrpSpPr/>
          <p:nvPr/>
        </p:nvGrpSpPr>
        <p:grpSpPr>
          <a:xfrm>
            <a:off x="183526" y="2211281"/>
            <a:ext cx="2909454" cy="707886"/>
            <a:chOff x="277091" y="1892853"/>
            <a:chExt cx="2909454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A970E-ACAF-4F4D-BBF2-3A8BBA3A6BE5}"/>
                </a:ext>
              </a:extLst>
            </p:cNvPr>
            <p:cNvSpPr txBox="1"/>
            <p:nvPr/>
          </p:nvSpPr>
          <p:spPr>
            <a:xfrm>
              <a:off x="277091" y="1892853"/>
              <a:ext cx="2117321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Pass the address of x (&amp;x)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EDECF591-52C9-764F-8F59-DF7A67C34B65}"/>
                </a:ext>
              </a:extLst>
            </p:cNvPr>
            <p:cNvSpPr/>
            <p:nvPr/>
          </p:nvSpPr>
          <p:spPr>
            <a:xfrm>
              <a:off x="2394412" y="2215783"/>
              <a:ext cx="792133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AC69F9-EF4E-104D-97A5-DD97F09B2F41}"/>
              </a:ext>
            </a:extLst>
          </p:cNvPr>
          <p:cNvGrpSpPr/>
          <p:nvPr/>
        </p:nvGrpSpPr>
        <p:grpSpPr>
          <a:xfrm>
            <a:off x="98707" y="4121528"/>
            <a:ext cx="2363558" cy="1015663"/>
            <a:chOff x="277091" y="1861840"/>
            <a:chExt cx="2363558" cy="10156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68082-05D1-EA4A-BE5F-1E92D93EF2E5}"/>
                </a:ext>
              </a:extLst>
            </p:cNvPr>
            <p:cNvSpPr txBox="1"/>
            <p:nvPr/>
          </p:nvSpPr>
          <p:spPr>
            <a:xfrm>
              <a:off x="277091" y="1861840"/>
              <a:ext cx="1965679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Receive an address copy (int *p)</a:t>
              </a: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202A6F91-7CEB-3141-B99A-E09E3DBF0A64}"/>
                </a:ext>
              </a:extLst>
            </p:cNvPr>
            <p:cNvSpPr/>
            <p:nvPr/>
          </p:nvSpPr>
          <p:spPr>
            <a:xfrm>
              <a:off x="2251323" y="2157812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CE0025-8436-1348-B006-2EEE7A64B780}"/>
              </a:ext>
            </a:extLst>
          </p:cNvPr>
          <p:cNvGrpSpPr/>
          <p:nvPr/>
        </p:nvGrpSpPr>
        <p:grpSpPr>
          <a:xfrm>
            <a:off x="8689776" y="1975056"/>
            <a:ext cx="1370783" cy="464174"/>
            <a:chOff x="2508381" y="2624894"/>
            <a:chExt cx="1370783" cy="4641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E344E-FFB9-3A4C-A7E0-B23807EED39E}"/>
                </a:ext>
              </a:extLst>
            </p:cNvPr>
            <p:cNvGrpSpPr/>
            <p:nvPr/>
          </p:nvGrpSpPr>
          <p:grpSpPr>
            <a:xfrm>
              <a:off x="2508381" y="2624894"/>
              <a:ext cx="1204322" cy="464174"/>
              <a:chOff x="9337153" y="205743"/>
              <a:chExt cx="1204322" cy="46417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4B3B67-34B2-674A-9B68-BF697ECC355B}"/>
                  </a:ext>
                </a:extLst>
              </p:cNvPr>
              <p:cNvSpPr txBox="1"/>
              <p:nvPr/>
            </p:nvSpPr>
            <p:spPr>
              <a:xfrm>
                <a:off x="9337153" y="208252"/>
                <a:ext cx="438159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D20D98-80D1-ED46-B690-7056E7ABDC3A}"/>
                  </a:ext>
                </a:extLst>
              </p:cNvPr>
              <p:cNvSpPr/>
              <p:nvPr/>
            </p:nvSpPr>
            <p:spPr>
              <a:xfrm>
                <a:off x="9889580" y="205743"/>
                <a:ext cx="65189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8093DF-E04E-2242-8780-75EA506869C7}"/>
                </a:ext>
              </a:extLst>
            </p:cNvPr>
            <p:cNvSpPr txBox="1"/>
            <p:nvPr/>
          </p:nvSpPr>
          <p:spPr>
            <a:xfrm>
              <a:off x="3278916" y="2680420"/>
              <a:ext cx="60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lang="en-US" sz="20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91F4E7-105A-5B4D-B7B8-F54152574A26}"/>
              </a:ext>
            </a:extLst>
          </p:cNvPr>
          <p:cNvSpPr txBox="1"/>
          <p:nvPr/>
        </p:nvSpPr>
        <p:spPr>
          <a:xfrm>
            <a:off x="9143440" y="4317584"/>
            <a:ext cx="87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87E96A-8D44-9D4C-A524-8CF1AFE2FB6F}"/>
              </a:ext>
            </a:extLst>
          </p:cNvPr>
          <p:cNvSpPr/>
          <p:nvPr/>
        </p:nvSpPr>
        <p:spPr>
          <a:xfrm>
            <a:off x="9241111" y="3778977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03F0AC-5715-B147-9CB7-F8DDA744EAC8}"/>
              </a:ext>
            </a:extLst>
          </p:cNvPr>
          <p:cNvSpPr/>
          <p:nvPr/>
        </p:nvSpPr>
        <p:spPr>
          <a:xfrm>
            <a:off x="9241110" y="3335199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4CB3C9-594B-F94A-9CC6-F7E5E159FC41}"/>
              </a:ext>
            </a:extLst>
          </p:cNvPr>
          <p:cNvSpPr/>
          <p:nvPr/>
        </p:nvSpPr>
        <p:spPr>
          <a:xfrm>
            <a:off x="9241110" y="289098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72AE0E-8617-4A45-AE72-6B2B3677992D}"/>
              </a:ext>
            </a:extLst>
          </p:cNvPr>
          <p:cNvSpPr/>
          <p:nvPr/>
        </p:nvSpPr>
        <p:spPr>
          <a:xfrm>
            <a:off x="9247878" y="242059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5C80C6-14C1-C34C-88D5-78F9F9A1E283}"/>
              </a:ext>
            </a:extLst>
          </p:cNvPr>
          <p:cNvSpPr txBox="1"/>
          <p:nvPr/>
        </p:nvSpPr>
        <p:spPr>
          <a:xfrm>
            <a:off x="9310666" y="4747244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Word address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38B85E-690A-E047-8F40-E869717F7285}"/>
              </a:ext>
            </a:extLst>
          </p:cNvPr>
          <p:cNvSpPr txBox="1"/>
          <p:nvPr/>
        </p:nvSpPr>
        <p:spPr>
          <a:xfrm>
            <a:off x="9828358" y="44085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4F9A52-F1FB-7541-8DF7-EA8816FE32A0}"/>
              </a:ext>
            </a:extLst>
          </p:cNvPr>
          <p:cNvSpPr txBox="1"/>
          <p:nvPr/>
        </p:nvSpPr>
        <p:spPr>
          <a:xfrm>
            <a:off x="9828013" y="392278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4DC029-BAA2-FF47-A884-4005410BB38B}"/>
              </a:ext>
            </a:extLst>
          </p:cNvPr>
          <p:cNvSpPr txBox="1"/>
          <p:nvPr/>
        </p:nvSpPr>
        <p:spPr>
          <a:xfrm>
            <a:off x="9816819" y="348524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FD5CE2-7EF8-1D4A-9FAF-738A3B617AFB}"/>
              </a:ext>
            </a:extLst>
          </p:cNvPr>
          <p:cNvSpPr txBox="1"/>
          <p:nvPr/>
        </p:nvSpPr>
        <p:spPr>
          <a:xfrm>
            <a:off x="9816819" y="304770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2B8DFC-6ECE-744D-B180-D12280CCD895}"/>
              </a:ext>
            </a:extLst>
          </p:cNvPr>
          <p:cNvSpPr txBox="1"/>
          <p:nvPr/>
        </p:nvSpPr>
        <p:spPr>
          <a:xfrm>
            <a:off x="9828013" y="260794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16771B-0066-B345-BED1-144A94710A91}"/>
              </a:ext>
            </a:extLst>
          </p:cNvPr>
          <p:cNvSpPr txBox="1"/>
          <p:nvPr/>
        </p:nvSpPr>
        <p:spPr>
          <a:xfrm>
            <a:off x="9845555" y="21381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0x1014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FE3C85C-F042-2341-AC37-85FBC4AC3829}"/>
              </a:ext>
            </a:extLst>
          </p:cNvPr>
          <p:cNvSpPr txBox="1"/>
          <p:nvPr/>
        </p:nvSpPr>
        <p:spPr>
          <a:xfrm>
            <a:off x="8674883" y="4273684"/>
            <a:ext cx="43815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E545CC-8671-0249-9F43-0C6573FDE866}"/>
              </a:ext>
            </a:extLst>
          </p:cNvPr>
          <p:cNvGrpSpPr/>
          <p:nvPr/>
        </p:nvGrpSpPr>
        <p:grpSpPr>
          <a:xfrm rot="16200000" flipV="1">
            <a:off x="7131988" y="3065512"/>
            <a:ext cx="2455088" cy="579356"/>
            <a:chOff x="463997" y="5610183"/>
            <a:chExt cx="3578026" cy="330946"/>
          </a:xfrm>
        </p:grpSpPr>
        <p:sp>
          <p:nvSpPr>
            <p:cNvPr id="99" name="Bent-Up Arrow 98">
              <a:extLst>
                <a:ext uri="{FF2B5EF4-FFF2-40B4-BE49-F238E27FC236}">
                  <a16:creationId xmlns:a16="http://schemas.microsoft.com/office/drawing/2014/main" id="{0B4E2E14-B16E-EC4E-8F1F-73B097D48EFB}"/>
                </a:ext>
              </a:extLst>
            </p:cNvPr>
            <p:cNvSpPr/>
            <p:nvPr/>
          </p:nvSpPr>
          <p:spPr>
            <a:xfrm>
              <a:off x="463997" y="5610183"/>
              <a:ext cx="3578026" cy="328868"/>
            </a:xfrm>
            <a:prstGeom prst="bentUpArrow">
              <a:avLst>
                <a:gd name="adj1" fmla="val 6886"/>
                <a:gd name="adj2" fmla="val 15935"/>
                <a:gd name="adj3" fmla="val 2641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026674-03B7-3C4B-95B4-D532DBF8C0D7}"/>
                </a:ext>
              </a:extLst>
            </p:cNvPr>
            <p:cNvSpPr/>
            <p:nvPr/>
          </p:nvSpPr>
          <p:spPr>
            <a:xfrm>
              <a:off x="463998" y="5612261"/>
              <a:ext cx="45719" cy="3288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A449BA-AE90-A84D-A15C-2EA07D3DD9C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277E3-2770-AB4D-A10E-12EA7FC76060}"/>
              </a:ext>
            </a:extLst>
          </p:cNvPr>
          <p:cNvSpPr txBox="1"/>
          <p:nvPr/>
        </p:nvSpPr>
        <p:spPr>
          <a:xfrm>
            <a:off x="9440957" y="2007282"/>
            <a:ext cx="3758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159932-B7F0-3C44-9A20-DD094236225F}"/>
              </a:ext>
            </a:extLst>
          </p:cNvPr>
          <p:cNvGrpSpPr/>
          <p:nvPr/>
        </p:nvGrpSpPr>
        <p:grpSpPr>
          <a:xfrm>
            <a:off x="2810217" y="5611933"/>
            <a:ext cx="2308426" cy="1134898"/>
            <a:chOff x="211615" y="1544503"/>
            <a:chExt cx="2308426" cy="113489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2B6225-3B44-4044-BE41-5344FCB7F16E}"/>
                </a:ext>
              </a:extLst>
            </p:cNvPr>
            <p:cNvSpPr txBox="1"/>
            <p:nvPr/>
          </p:nvSpPr>
          <p:spPr>
            <a:xfrm>
              <a:off x="211615" y="1971515"/>
              <a:ext cx="2308426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Write to the output variable (*p)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8EB97D3C-FAF3-8D40-8818-0DBAB486AA7D}"/>
                </a:ext>
              </a:extLst>
            </p:cNvPr>
            <p:cNvSpPr/>
            <p:nvPr/>
          </p:nvSpPr>
          <p:spPr>
            <a:xfrm rot="16200000">
              <a:off x="1065267" y="1633268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7">
            <a:extLst>
              <a:ext uri="{FF2B5EF4-FFF2-40B4-BE49-F238E27FC236}">
                <a16:creationId xmlns:a16="http://schemas.microsoft.com/office/drawing/2014/main" id="{5C9AD1BD-039B-1787-4ED3-F86C6EF74749}"/>
              </a:ext>
            </a:extLst>
          </p:cNvPr>
          <p:cNvSpPr txBox="1">
            <a:spLocks/>
          </p:cNvSpPr>
          <p:nvPr/>
        </p:nvSpPr>
        <p:spPr>
          <a:xfrm>
            <a:off x="7815690" y="5209662"/>
            <a:ext cx="3626396" cy="1489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70C0"/>
                </a:solidFill>
              </a:rPr>
              <a:t>With a pointer to X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rgbClr val="0070C0"/>
                </a:solidFill>
              </a:rPr>
              <a:t>inc</a:t>
            </a:r>
            <a:r>
              <a:rPr lang="en-US" sz="1800" dirty="0">
                <a:solidFill>
                  <a:srgbClr val="0070C0"/>
                </a:solidFill>
              </a:rPr>
              <a:t>() can change x in main()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this is called a side effect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p just like any other local variable 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1" grpId="0"/>
      <p:bldP spid="97" grpId="0" animBg="1"/>
      <p:bldP spid="39" grpId="0"/>
      <p:bldP spid="41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2372234" y="1362759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10213" y="4117733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096000" y="3082565"/>
            <a:ext cx="5498339" cy="2228647"/>
            <a:chOff x="6023937" y="2850318"/>
            <a:chExt cx="5498339" cy="22286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10210" y="4155635"/>
              <a:ext cx="421206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937" y="28503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023937" y="4617300"/>
              <a:ext cx="1286273" cy="822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4454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FA9-9C72-BE4A-80F1-D1A7E2AB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70" y="31085"/>
            <a:ext cx="10515600" cy="515207"/>
          </a:xfrm>
        </p:spPr>
        <p:txBody>
          <a:bodyPr/>
          <a:lstStyle/>
          <a:p>
            <a:r>
              <a:rPr lang="en-US" dirty="0"/>
              <a:t>Arrays As Parameters: What is the size of the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331D-5EC2-9F45-ADAA-79C33B9257B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800" y="546292"/>
            <a:ext cx="11927778" cy="9281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It’s tricky to use arrays as parameters, as </a:t>
            </a:r>
            <a:r>
              <a:rPr lang="en-US" b="1" dirty="0">
                <a:solidFill>
                  <a:schemeClr val="accent1"/>
                </a:solidFill>
              </a:rPr>
              <a:t>they are passed as pointers to the start of the array</a:t>
            </a:r>
          </a:p>
          <a:p>
            <a:pPr lvl="1"/>
            <a:r>
              <a:rPr lang="en-US" dirty="0"/>
              <a:t>In C, </a:t>
            </a: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and at runtime there is </a:t>
            </a:r>
            <a:r>
              <a:rPr lang="en-US" dirty="0">
                <a:solidFill>
                  <a:schemeClr val="accent5"/>
                </a:solidFill>
              </a:rPr>
              <a:t>no “bounds” checking on indexes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610FE6-F618-1F45-A0C8-D6A6E55B0F1C}"/>
              </a:ext>
            </a:extLst>
          </p:cNvPr>
          <p:cNvSpPr/>
          <p:nvPr/>
        </p:nvSpPr>
        <p:spPr bwMode="auto">
          <a:xfrm>
            <a:off x="1640076" y="1567747"/>
            <a:ext cx="7910651" cy="49730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 a[]);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numb[] = {9, 8, 1, 9, 5};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sum =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a[])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(int)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(*a));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// this does not work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sum += a[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D165FE-1F48-FF49-A952-17D8F6517EF2}"/>
              </a:ext>
            </a:extLst>
          </p:cNvPr>
          <p:cNvGrpSpPr/>
          <p:nvPr/>
        </p:nvGrpSpPr>
        <p:grpSpPr>
          <a:xfrm>
            <a:off x="4384840" y="1641325"/>
            <a:ext cx="6055863" cy="646331"/>
            <a:chOff x="5687763" y="3623526"/>
            <a:chExt cx="605586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338923-1FBF-A048-95D4-C48C8E305705}"/>
                </a:ext>
              </a:extLst>
            </p:cNvPr>
            <p:cNvSpPr txBox="1"/>
            <p:nvPr/>
          </p:nvSpPr>
          <p:spPr>
            <a:xfrm>
              <a:off x="7416800" y="3623526"/>
              <a:ext cx="432682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B4A4E3-6900-884A-A983-9D0FD67A0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763" y="3798792"/>
              <a:ext cx="1729037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99CFD-671C-694B-8E7E-C23BE566AD60}"/>
              </a:ext>
            </a:extLst>
          </p:cNvPr>
          <p:cNvGrpSpPr/>
          <p:nvPr/>
        </p:nvGrpSpPr>
        <p:grpSpPr>
          <a:xfrm>
            <a:off x="4260915" y="3698905"/>
            <a:ext cx="6877277" cy="1200329"/>
            <a:chOff x="4229794" y="5638096"/>
            <a:chExt cx="6877277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D8051-1A33-CF41-B921-37483FD5B01E}"/>
                </a:ext>
              </a:extLst>
            </p:cNvPr>
            <p:cNvSpPr txBox="1"/>
            <p:nvPr/>
          </p:nvSpPr>
          <p:spPr>
            <a:xfrm>
              <a:off x="5654607" y="5638096"/>
              <a:ext cx="5452464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“inside” the body of </a:t>
              </a:r>
              <a:r>
                <a:rPr lang="en-US" dirty="0" err="1">
                  <a:solidFill>
                    <a:schemeClr val="tx2"/>
                  </a:solidFill>
                </a:rPr>
                <a:t>sumAll</a:t>
              </a:r>
              <a:r>
                <a:rPr lang="en-US" dirty="0">
                  <a:solidFill>
                    <a:schemeClr val="tx2"/>
                  </a:solidFill>
                </a:rPr>
                <a:t>(), the question is: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how big is that array? all I have is a POINTER to the first element…..</a:t>
              </a:r>
            </a:p>
            <a:p>
              <a:r>
                <a:rPr lang="en-US" dirty="0" err="1">
                  <a:solidFill>
                    <a:schemeClr val="tx2"/>
                  </a:solidFill>
                </a:rPr>
                <a:t>sz</a:t>
              </a:r>
              <a:r>
                <a:rPr lang="en-US" dirty="0">
                  <a:solidFill>
                    <a:schemeClr val="tx2"/>
                  </a:solidFill>
                </a:rPr>
                <a:t> is a 1 on 32 bit arm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5771B-73A7-664E-A7F6-7F2256FA0B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9794" y="6322655"/>
              <a:ext cx="1424813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3BD7E1-737F-D04C-B2D5-73B38E8B3D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24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287224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 - 1);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34F8-B558-DE47-BB67-7A380A24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9999"/>
            <a:ext cx="11783021" cy="715294"/>
          </a:xfrm>
        </p:spPr>
        <p:txBody>
          <a:bodyPr/>
          <a:lstStyle/>
          <a:p>
            <a:r>
              <a:rPr lang="en-US" dirty="0"/>
              <a:t>Reference: Some String Routines in </a:t>
            </a:r>
            <a:r>
              <a:rPr lang="en-US" dirty="0" err="1"/>
              <a:t>libc</a:t>
            </a:r>
            <a:r>
              <a:rPr lang="en-US" dirty="0"/>
              <a:t> (#include &lt;</a:t>
            </a:r>
            <a:r>
              <a:rPr lang="en-US" dirty="0" err="1"/>
              <a:t>string.h</a:t>
            </a:r>
            <a:r>
              <a:rPr lang="en-US" dirty="0"/>
              <a:t>&gt;)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C2991F89-A1CE-9F4E-8B06-4E52020CF191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021724"/>
          <a:ext cx="11582400" cy="5535168"/>
        </p:xfrm>
        <a:graphic>
          <a:graphicData uri="http://schemas.openxmlformats.org/drawingml/2006/table">
            <a:tbl>
              <a:tblPr/>
              <a:tblGrid>
                <a:gridCol w="357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8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Function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strlen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returns the # of chars in a C string (before null-terminating character).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compares two strings; returns 0 if identical, &lt;0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before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alphabet, &gt;0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after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alphabet.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stops comparing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characters.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character search: returns a pointer to the first occurrence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find the last occurrence.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haystack, 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string search: returns a pointer to the start of the first occurrence of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copies characters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to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including null-terminating character.  Assumes enough space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 Strings must not overlap.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trncpy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chars, and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does 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 null-terminating char.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concatenate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onto the end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concatenating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 characters. 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Always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adds a null-terminating character.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contains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only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does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contain any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366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(),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3535358" y="3732053"/>
            <a:ext cx="5791521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  // address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4257099" y="2812015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087398"/>
              </p:ext>
            </p:extLst>
          </p:nvPr>
        </p:nvGraphicFramePr>
        <p:xfrm>
          <a:off x="3302422" y="1775336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86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(),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2309280" y="3621024"/>
            <a:ext cx="7814636" cy="31258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//watch short circuit here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2857680" y="1488034"/>
            <a:ext cx="7266236" cy="189859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copied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944114"/>
              </p:ext>
            </p:extLst>
          </p:nvPr>
        </p:nvGraphicFramePr>
        <p:xfrm>
          <a:off x="3029231" y="5878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0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68A1A2-CCF7-EE48-A062-A08E3930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" y="252177"/>
            <a:ext cx="11906250" cy="522047"/>
          </a:xfrm>
        </p:spPr>
        <p:txBody>
          <a:bodyPr/>
          <a:lstStyle/>
          <a:p>
            <a:r>
              <a:rPr lang="en-US" dirty="0"/>
              <a:t>Do not overuse </a:t>
            </a:r>
            <a:r>
              <a:rPr lang="en-US" dirty="0" err="1"/>
              <a:t>strlen</a:t>
            </a:r>
            <a:r>
              <a:rPr lang="en-US" dirty="0"/>
              <a:t>()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8DFC8-5D9B-994B-85BE-98F74D935DA3}"/>
              </a:ext>
            </a:extLst>
          </p:cNvPr>
          <p:cNvSpPr txBox="1">
            <a:spLocks/>
          </p:cNvSpPr>
          <p:nvPr/>
        </p:nvSpPr>
        <p:spPr>
          <a:xfrm>
            <a:off x="910485" y="1232976"/>
            <a:ext cx="9474486" cy="1694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 string library function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calculates string length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at runtime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 not overuse </a:t>
            </a:r>
            <a:r>
              <a:rPr lang="en-US" sz="2400" b="1" dirty="0" err="1">
                <a:solidFill>
                  <a:srgbClr val="FF0000"/>
                </a:solidFill>
              </a:rPr>
              <a:t>strlen</a:t>
            </a:r>
            <a:r>
              <a:rPr lang="en-US" sz="2400" b="1" dirty="0">
                <a:solidFill>
                  <a:srgbClr val="FF0000"/>
                </a:solidFill>
              </a:rPr>
              <a:t>(), as it walks the array each time called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9D7F-6FEF-8A4D-A616-FD3B3560D0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/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count_e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(char *s)  </a:t>
                </a:r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!!!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int count =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if (s == NULL)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return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for (int j = 0; j &lt; </a:t>
                </a:r>
                <a:r>
                  <a:rPr lang="en-US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strlen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(s)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j++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{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if (s[j] == 'e')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    count++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}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return count 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blipFill>
                <a:blip r:embed="rId2"/>
                <a:stretch>
                  <a:fillRect b="-3488"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2D4692-33C0-754C-873E-089BE63F833D}"/>
              </a:ext>
            </a:extLst>
          </p:cNvPr>
          <p:cNvSpPr/>
          <p:nvPr/>
        </p:nvSpPr>
        <p:spPr bwMode="auto">
          <a:xfrm>
            <a:off x="6955019" y="3215893"/>
            <a:ext cx="4840686" cy="338993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 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o(n) !!!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 count =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(s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(*s) 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if (*s++ == 'e')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count++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count 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D51E136-B312-FB42-9CEE-2745CB2F257B}"/>
              </a:ext>
            </a:extLst>
          </p:cNvPr>
          <p:cNvSpPr/>
          <p:nvPr/>
        </p:nvSpPr>
        <p:spPr>
          <a:xfrm>
            <a:off x="6217920" y="4731601"/>
            <a:ext cx="457200" cy="38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8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5" grpId="0" animBg="1"/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B3D2-C8D9-4177-EBE5-0F825997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EC2BB-5D41-4E9B-F567-3C90F8D749E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TO BE Added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B59D2-D17B-266A-BFAD-9F78F03727A4}"/>
              </a:ext>
            </a:extLst>
          </p:cNvPr>
          <p:cNvSpPr/>
          <p:nvPr/>
        </p:nvSpPr>
        <p:spPr bwMode="auto">
          <a:xfrm>
            <a:off x="3929455" y="3007114"/>
            <a:ext cx="4149006" cy="123515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findcomma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036387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6982" y="613681"/>
            <a:ext cx="11806103" cy="596296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2D array of chars  (where rows </a:t>
            </a:r>
            <a:r>
              <a:rPr lang="en-US" sz="2400" dirty="0">
                <a:solidFill>
                  <a:srgbClr val="2C895B"/>
                </a:solidFill>
              </a:rPr>
              <a:t>may include </a:t>
            </a:r>
            <a:r>
              <a:rPr lang="en-US" sz="2400" dirty="0">
                <a:solidFill>
                  <a:schemeClr val="accent1"/>
                </a:solidFill>
              </a:rPr>
              <a:t>strings)</a:t>
            </a:r>
            <a:endParaRPr lang="en-US" sz="2400" dirty="0"/>
          </a:p>
          <a:p>
            <a:r>
              <a:rPr lang="en-US" sz="2400" dirty="0"/>
              <a:t>Each row has </a:t>
            </a:r>
            <a:r>
              <a:rPr lang="en-US" sz="2400" dirty="0">
                <a:solidFill>
                  <a:schemeClr val="accent1"/>
                </a:solidFill>
              </a:rPr>
              <a:t>the same fixed number of memory allocated </a:t>
            </a:r>
            <a:endParaRPr lang="en-US" sz="2400" dirty="0"/>
          </a:p>
          <a:p>
            <a:r>
              <a:rPr lang="en-US" sz="2400" dirty="0"/>
              <a:t>All the rows are the same length regardless of the actual string length)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column size must be large enough for the longest string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aos2d[3][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= {"my", "two dimensional", "char array"};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9" y="155827"/>
            <a:ext cx="11188149" cy="468643"/>
          </a:xfrm>
        </p:spPr>
        <p:txBody>
          <a:bodyPr/>
          <a:lstStyle/>
          <a:p>
            <a:r>
              <a:rPr lang="en-US" dirty="0"/>
              <a:t>2D Array of Char (where elements may contain strings)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273A1-7D96-8149-BD8D-2D5CD7486374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106A7F-745A-6D4F-A5A5-BD558E2877BD}"/>
              </a:ext>
            </a:extLst>
          </p:cNvPr>
          <p:cNvGraphicFramePr>
            <a:graphicFrameLocks noGrp="1"/>
          </p:cNvGraphicFramePr>
          <p:nvPr/>
        </p:nvGraphicFramePr>
        <p:xfrm>
          <a:off x="1375727" y="3428905"/>
          <a:ext cx="105729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060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71675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419724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51696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661632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30487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83968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464695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382249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367259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344773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769353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39639B8-AC1E-E44A-ABB4-9348D7A0C058}"/>
              </a:ext>
            </a:extLst>
          </p:cNvPr>
          <p:cNvGrpSpPr/>
          <p:nvPr/>
        </p:nvGrpSpPr>
        <p:grpSpPr>
          <a:xfrm>
            <a:off x="126010" y="3442898"/>
            <a:ext cx="1361897" cy="1098527"/>
            <a:chOff x="188955" y="3704798"/>
            <a:chExt cx="1361897" cy="10985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FE95D-A863-5E40-A0E4-486BBBB0C88A}"/>
                </a:ext>
              </a:extLst>
            </p:cNvPr>
            <p:cNvSpPr txBox="1"/>
            <p:nvPr/>
          </p:nvSpPr>
          <p:spPr>
            <a:xfrm>
              <a:off x="188955" y="4433993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aos2d[0]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7532F-6124-A343-A1CE-59A64CA27242}"/>
                </a:ext>
              </a:extLst>
            </p:cNvPr>
            <p:cNvSpPr txBox="1"/>
            <p:nvPr/>
          </p:nvSpPr>
          <p:spPr>
            <a:xfrm>
              <a:off x="188955" y="4088122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aos2d[1]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38EA96-8E87-A743-A254-6205AB641549}"/>
                </a:ext>
              </a:extLst>
            </p:cNvPr>
            <p:cNvSpPr txBox="1"/>
            <p:nvPr/>
          </p:nvSpPr>
          <p:spPr>
            <a:xfrm>
              <a:off x="231860" y="3704798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aos2d[2]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1BD652-AD6D-BA3F-358A-2616C0ACD182}"/>
              </a:ext>
            </a:extLst>
          </p:cNvPr>
          <p:cNvGrpSpPr/>
          <p:nvPr/>
        </p:nvGrpSpPr>
        <p:grpSpPr>
          <a:xfrm>
            <a:off x="246366" y="2868297"/>
            <a:ext cx="11863819" cy="2285942"/>
            <a:chOff x="328181" y="3809070"/>
            <a:chExt cx="11863819" cy="22859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B4CF58-13FA-F832-5F02-67E4E67D6FFE}"/>
                </a:ext>
              </a:extLst>
            </p:cNvPr>
            <p:cNvSpPr txBox="1"/>
            <p:nvPr/>
          </p:nvSpPr>
          <p:spPr>
            <a:xfrm>
              <a:off x="357039" y="5350427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low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AD9C0-77D9-9BF6-0239-CBC20987BCD0}"/>
                </a:ext>
              </a:extLst>
            </p:cNvPr>
            <p:cNvSpPr txBox="1"/>
            <p:nvPr/>
          </p:nvSpPr>
          <p:spPr>
            <a:xfrm>
              <a:off x="11173773" y="544868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F86BFF-392D-FA71-5267-4F409DDCD489}"/>
                </a:ext>
              </a:extLst>
            </p:cNvPr>
            <p:cNvSpPr txBox="1"/>
            <p:nvPr/>
          </p:nvSpPr>
          <p:spPr>
            <a:xfrm>
              <a:off x="328181" y="3809070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655F8C-3EE6-714E-D995-CF77FDA881A9}"/>
              </a:ext>
            </a:extLst>
          </p:cNvPr>
          <p:cNvSpPr/>
          <p:nvPr/>
        </p:nvSpPr>
        <p:spPr bwMode="auto">
          <a:xfrm>
            <a:off x="2285162" y="4607170"/>
            <a:ext cx="8353529" cy="1881498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ROWS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[ROWS][22] = { "my", "two dimensional", "char array"};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)[22]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points at a row of 22 chars 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ROWS;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990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718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405" y="597355"/>
            <a:ext cx="11919414" cy="57018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</a:t>
            </a:r>
            <a:r>
              <a:rPr lang="en-US" sz="2200" dirty="0">
                <a:solidFill>
                  <a:schemeClr val="accent1"/>
                </a:solidFill>
              </a:rPr>
              <a:t>char arrays </a:t>
            </a:r>
            <a:r>
              <a:rPr lang="en-US" sz="2200" dirty="0"/>
              <a:t>are an </a:t>
            </a:r>
            <a:r>
              <a:rPr lang="en-US" sz="2200" dirty="0">
                <a:solidFill>
                  <a:schemeClr val="accent1"/>
                </a:solidFill>
              </a:rPr>
              <a:t>inefficient way to store strings </a:t>
            </a:r>
            <a:r>
              <a:rPr lang="en-US" sz="2200" dirty="0"/>
              <a:t>(wastes memory) </a:t>
            </a:r>
            <a:r>
              <a:rPr lang="en-US" sz="2200" dirty="0">
                <a:solidFill>
                  <a:schemeClr val="accent1"/>
                </a:solidFill>
              </a:rPr>
              <a:t>unless</a:t>
            </a:r>
            <a:r>
              <a:rPr lang="en-US" sz="2200" dirty="0"/>
              <a:t> all the strings are similar lengths, so </a:t>
            </a:r>
            <a:r>
              <a:rPr lang="en-US" sz="2200" dirty="0">
                <a:solidFill>
                  <a:schemeClr val="accent1"/>
                </a:solidFill>
              </a:rPr>
              <a:t>2D char arrays </a:t>
            </a:r>
            <a:r>
              <a:rPr lang="en-US" sz="2200" i="1" dirty="0">
                <a:solidFill>
                  <a:schemeClr val="accent1"/>
                </a:solidFill>
              </a:rPr>
              <a:t>are rarely used </a:t>
            </a:r>
            <a:r>
              <a:rPr lang="en-US" sz="2200" dirty="0">
                <a:solidFill>
                  <a:schemeClr val="accent1"/>
                </a:solidFill>
              </a:rPr>
              <a:t>with string elements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An array of pointers </a:t>
            </a:r>
            <a:r>
              <a:rPr lang="en-US" sz="2200" dirty="0"/>
              <a:t>is </a:t>
            </a:r>
            <a:r>
              <a:rPr lang="en-US" sz="2200" dirty="0">
                <a:solidFill>
                  <a:schemeClr val="accent1"/>
                </a:solidFill>
              </a:rPr>
              <a:t>common for strings as </a:t>
            </a:r>
            <a:r>
              <a:rPr lang="en-US" sz="2200" i="1" dirty="0">
                <a:solidFill>
                  <a:schemeClr val="accent1"/>
                </a:solidFill>
              </a:rPr>
              <a:t>"rows" </a:t>
            </a:r>
            <a:r>
              <a:rPr lang="en-US" sz="2200" dirty="0">
                <a:solidFill>
                  <a:schemeClr val="accent1"/>
                </a:solidFill>
              </a:rPr>
              <a:t>can very in length</a:t>
            </a:r>
            <a:r>
              <a:rPr lang="en-US" sz="22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char *</a:t>
            </a:r>
            <a:r>
              <a:rPr lang="en-US" sz="2200" dirty="0" err="1"/>
              <a:t>aos</a:t>
            </a:r>
            <a:r>
              <a:rPr lang="en-US" sz="2200" dirty="0"/>
              <a:t>[3];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aos</a:t>
            </a:r>
            <a:r>
              <a:rPr lang="en-US" sz="2200" dirty="0"/>
              <a:t> is an </a:t>
            </a:r>
            <a:r>
              <a:rPr lang="en-US" sz="2200" dirty="0">
                <a:solidFill>
                  <a:schemeClr val="accent3"/>
                </a:solidFill>
              </a:rPr>
              <a:t>array of pointers</a:t>
            </a:r>
            <a:r>
              <a:rPr lang="en-US" sz="2200" dirty="0"/>
              <a:t>; each pointer points at a</a:t>
            </a:r>
            <a:r>
              <a:rPr lang="en-US" sz="2200" dirty="0">
                <a:solidFill>
                  <a:srgbClr val="FF0000"/>
                </a:solidFill>
              </a:rPr>
              <a:t> character array (also a string here)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Not a 2D array</a:t>
            </a:r>
            <a:r>
              <a:rPr lang="en-US" sz="2400" dirty="0"/>
              <a:t>, but any char can be accessed as if it was in a 2D array of chars</a:t>
            </a:r>
          </a:p>
          <a:p>
            <a:pPr lvl="1"/>
            <a:r>
              <a:rPr lang="en-US" sz="2200" dirty="0"/>
              <a:t>When I was learning, this was the most confusing syntax aspects of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Pointer Array to Strings (This is NOT a 2D array)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4287465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3429000"/>
          <a:ext cx="968732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3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070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29959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8730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29336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20589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560077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67238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3BD824D-51F1-B04C-A0FB-A1DED6BF504A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2513695"/>
          <a:ext cx="620996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52710857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150306" y="2989593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439444" y="2699115"/>
            <a:ext cx="1043947" cy="1773770"/>
            <a:chOff x="1439444" y="2699115"/>
            <a:chExt cx="1043947" cy="17737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439444" y="3915483"/>
              <a:ext cx="1043947" cy="5574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39444" y="3614352"/>
              <a:ext cx="1043947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01B52-F740-4447-A870-73F7F040BAB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1439444" y="2699115"/>
              <a:ext cx="1043947" cy="5369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365138" y="2989593"/>
            <a:ext cx="821696" cy="1097237"/>
            <a:chOff x="200479" y="2805224"/>
            <a:chExt cx="821696" cy="10972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DC7D0-40D2-4741-83AF-4F956CFB8530}"/>
                </a:ext>
              </a:extLst>
            </p:cNvPr>
            <p:cNvSpPr txBox="1"/>
            <p:nvPr/>
          </p:nvSpPr>
          <p:spPr>
            <a:xfrm>
              <a:off x="209132" y="28052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3018F-3314-9447-1CF2-6B7EB1B372AF}"/>
              </a:ext>
            </a:extLst>
          </p:cNvPr>
          <p:cNvGrpSpPr/>
          <p:nvPr/>
        </p:nvGrpSpPr>
        <p:grpSpPr>
          <a:xfrm>
            <a:off x="2024408" y="3889643"/>
            <a:ext cx="2851218" cy="385348"/>
            <a:chOff x="2024408" y="3889643"/>
            <a:chExt cx="2851218" cy="3853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426D8-C80C-7E14-121D-95F27B6267F5}"/>
                </a:ext>
              </a:extLst>
            </p:cNvPr>
            <p:cNvSpPr txBox="1"/>
            <p:nvPr/>
          </p:nvSpPr>
          <p:spPr>
            <a:xfrm>
              <a:off x="2024408" y="3905659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30C953-1EC3-BFC4-26BC-A70DC2DA30A4}"/>
                </a:ext>
              </a:extLst>
            </p:cNvPr>
            <p:cNvSpPr txBox="1"/>
            <p:nvPr/>
          </p:nvSpPr>
          <p:spPr>
            <a:xfrm>
              <a:off x="3806102" y="388964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[0][2]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242102-15C9-B328-65E2-566290C738BD}"/>
              </a:ext>
            </a:extLst>
          </p:cNvPr>
          <p:cNvGrpSpPr/>
          <p:nvPr/>
        </p:nvGrpSpPr>
        <p:grpSpPr>
          <a:xfrm>
            <a:off x="2032013" y="2821951"/>
            <a:ext cx="6994011" cy="400793"/>
            <a:chOff x="2032013" y="2821951"/>
            <a:chExt cx="6994011" cy="4007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D64D21-6461-35B9-F721-E9E68AD3CA94}"/>
                </a:ext>
              </a:extLst>
            </p:cNvPr>
            <p:cNvSpPr txBox="1"/>
            <p:nvPr/>
          </p:nvSpPr>
          <p:spPr>
            <a:xfrm>
              <a:off x="2032013" y="2853412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[2][0]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075208-D729-9E5C-8CE2-D57556993D95}"/>
                </a:ext>
              </a:extLst>
            </p:cNvPr>
            <p:cNvSpPr txBox="1"/>
            <p:nvPr/>
          </p:nvSpPr>
          <p:spPr>
            <a:xfrm>
              <a:off x="7845380" y="2821951"/>
              <a:ext cx="1180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[2][11]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0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939" y="668473"/>
            <a:ext cx="11919414" cy="58936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How to access: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[1][1] </a:t>
            </a:r>
            <a:r>
              <a:rPr lang="en-US" sz="2200" dirty="0"/>
              <a:t>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 </a:t>
            </a:r>
            <a:r>
              <a:rPr lang="en-US" sz="2200" dirty="0"/>
              <a:t>which contains '</a:t>
            </a:r>
            <a:r>
              <a:rPr lang="en-US" sz="2200" b="1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its address 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+ 1)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Pointer Array to Strings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275581" y="2951520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2275581" y="2481201"/>
          <a:ext cx="968732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3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070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29959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8730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29336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20589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560077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67238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3BD824D-51F1-B04C-A0FB-A1DED6BF504A}"/>
              </a:ext>
            </a:extLst>
          </p:cNvPr>
          <p:cNvGraphicFramePr>
            <a:graphicFrameLocks noGrp="1"/>
          </p:cNvGraphicFramePr>
          <p:nvPr/>
        </p:nvGraphicFramePr>
        <p:xfrm>
          <a:off x="2275581" y="1994650"/>
          <a:ext cx="620996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52710857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942496" y="2041794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231634" y="2180070"/>
            <a:ext cx="1043947" cy="956870"/>
            <a:chOff x="1231634" y="2180070"/>
            <a:chExt cx="1043947" cy="9568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231634" y="2974085"/>
              <a:ext cx="1043947" cy="16285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231634" y="2666553"/>
              <a:ext cx="1043947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01B52-F740-4447-A870-73F7F040BAB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1231634" y="2180070"/>
              <a:ext cx="1043947" cy="738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157328" y="2041794"/>
            <a:ext cx="821696" cy="1097237"/>
            <a:chOff x="200479" y="2805224"/>
            <a:chExt cx="821696" cy="10972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DC7D0-40D2-4741-83AF-4F956CFB8530}"/>
                </a:ext>
              </a:extLst>
            </p:cNvPr>
            <p:cNvSpPr txBox="1"/>
            <p:nvPr/>
          </p:nvSpPr>
          <p:spPr>
            <a:xfrm>
              <a:off x="209132" y="28052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[2]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[0]</a:t>
              </a:r>
            </a:p>
          </p:txBody>
        </p:sp>
      </p:grp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FE5AAA47-73EC-6C1B-9523-E85A3916591A}"/>
              </a:ext>
            </a:extLst>
          </p:cNvPr>
          <p:cNvGraphicFramePr>
            <a:graphicFrameLocks noGrp="1"/>
          </p:cNvGraphicFramePr>
          <p:nvPr/>
        </p:nvGraphicFramePr>
        <p:xfrm>
          <a:off x="2608043" y="3814090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EDA6C4D-0601-BF61-2B66-96DD998956A5}"/>
              </a:ext>
            </a:extLst>
          </p:cNvPr>
          <p:cNvGraphicFramePr>
            <a:graphicFrameLocks noGrp="1"/>
          </p:cNvGraphicFramePr>
          <p:nvPr/>
        </p:nvGraphicFramePr>
        <p:xfrm>
          <a:off x="4490448" y="3834921"/>
          <a:ext cx="3040542" cy="335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135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6013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950672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69600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</a:tblGrid>
              <a:tr h="33538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8AF346BE-72DB-E634-AF32-AF4F2992D959}"/>
              </a:ext>
            </a:extLst>
          </p:cNvPr>
          <p:cNvGrpSpPr/>
          <p:nvPr/>
        </p:nvGrpSpPr>
        <p:grpSpPr>
          <a:xfrm>
            <a:off x="1843693" y="3835370"/>
            <a:ext cx="817853" cy="1075957"/>
            <a:chOff x="1843693" y="3835370"/>
            <a:chExt cx="817853" cy="10759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A1F146-C243-D250-9D7F-E1D60D2F5F97}"/>
                </a:ext>
              </a:extLst>
            </p:cNvPr>
            <p:cNvSpPr txBox="1"/>
            <p:nvPr/>
          </p:nvSpPr>
          <p:spPr>
            <a:xfrm>
              <a:off x="1843693" y="421998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aos+1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0AD87-468B-C098-B06A-E6AC5536395E}"/>
                </a:ext>
              </a:extLst>
            </p:cNvPr>
            <p:cNvSpPr txBox="1"/>
            <p:nvPr/>
          </p:nvSpPr>
          <p:spPr>
            <a:xfrm>
              <a:off x="2059934" y="4541995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184C02-4DF1-8D1C-80B2-D3EF936FDB62}"/>
                </a:ext>
              </a:extLst>
            </p:cNvPr>
            <p:cNvSpPr txBox="1"/>
            <p:nvPr/>
          </p:nvSpPr>
          <p:spPr>
            <a:xfrm>
              <a:off x="1843693" y="383537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aos+2</a:t>
              </a:r>
              <a:endParaRPr lang="en-US" dirty="0"/>
            </a:p>
          </p:txBody>
        </p:sp>
      </p:grp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9A8C6B5D-2110-B436-C4E3-F827F65247B2}"/>
              </a:ext>
            </a:extLst>
          </p:cNvPr>
          <p:cNvGraphicFramePr>
            <a:graphicFrameLocks noGrp="1"/>
          </p:cNvGraphicFramePr>
          <p:nvPr/>
        </p:nvGraphicFramePr>
        <p:xfrm>
          <a:off x="4475908" y="5630574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A12980-8F33-FD12-11F7-15AB86950780}"/>
              </a:ext>
            </a:extLst>
          </p:cNvPr>
          <p:cNvCxnSpPr>
            <a:cxnSpLocks/>
          </p:cNvCxnSpPr>
          <p:nvPr/>
        </p:nvCxnSpPr>
        <p:spPr>
          <a:xfrm>
            <a:off x="2822984" y="4720136"/>
            <a:ext cx="1669373" cy="1075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97D27A-FD03-1E53-C151-1ADAE24F57C6}"/>
              </a:ext>
            </a:extLst>
          </p:cNvPr>
          <p:cNvGrpSpPr/>
          <p:nvPr/>
        </p:nvGrpSpPr>
        <p:grpSpPr>
          <a:xfrm>
            <a:off x="4236291" y="5105779"/>
            <a:ext cx="2781472" cy="1447583"/>
            <a:chOff x="4236291" y="5105779"/>
            <a:chExt cx="2781472" cy="144758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D6382A-9A4D-8F85-8F24-09C330E749A7}"/>
                </a:ext>
              </a:extLst>
            </p:cNvPr>
            <p:cNvSpPr txBox="1"/>
            <p:nvPr/>
          </p:nvSpPr>
          <p:spPr>
            <a:xfrm>
              <a:off x="4236291" y="618403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343497-E041-E541-B20B-9294E33A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049" y="601375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915725-9475-8F5B-2885-25E6E07CD540}"/>
                </a:ext>
              </a:extLst>
            </p:cNvPr>
            <p:cNvSpPr txBox="1"/>
            <p:nvPr/>
          </p:nvSpPr>
          <p:spPr>
            <a:xfrm>
              <a:off x="4915863" y="5105779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  <a:endParaRPr lang="en-US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F4F1B93-1436-A618-F471-55770F9B6EB6}"/>
                </a:ext>
              </a:extLst>
            </p:cNvPr>
            <p:cNvCxnSpPr>
              <a:cxnSpLocks/>
            </p:cNvCxnSpPr>
            <p:nvPr/>
          </p:nvCxnSpPr>
          <p:spPr>
            <a:xfrm>
              <a:off x="5229873" y="544357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E6873C-6C9F-5DCE-E3C5-3C5F3874840F}"/>
                </a:ext>
              </a:extLst>
            </p:cNvPr>
            <p:cNvSpPr txBox="1"/>
            <p:nvPr/>
          </p:nvSpPr>
          <p:spPr>
            <a:xfrm>
              <a:off x="5440087" y="6176708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4C5B942-D3D5-8CE1-9BBD-EE7424EB1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845" y="6006428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538D59-EF54-25CE-8C22-085D8DB40B20}"/>
              </a:ext>
            </a:extLst>
          </p:cNvPr>
          <p:cNvGrpSpPr/>
          <p:nvPr/>
        </p:nvGrpSpPr>
        <p:grpSpPr>
          <a:xfrm>
            <a:off x="2814781" y="3308945"/>
            <a:ext cx="6371663" cy="1443073"/>
            <a:chOff x="2814781" y="3308945"/>
            <a:chExt cx="6371663" cy="14430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F6FE86-6B64-0929-D61E-F1AC5796F345}"/>
                </a:ext>
              </a:extLst>
            </p:cNvPr>
            <p:cNvSpPr txBox="1"/>
            <p:nvPr/>
          </p:nvSpPr>
          <p:spPr>
            <a:xfrm>
              <a:off x="3155960" y="3784810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*(aos+1)</a:t>
              </a:r>
              <a:endParaRPr lang="en-US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9875E8-9222-EBF5-F743-E0230B134A8F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2814781" y="4002615"/>
              <a:ext cx="1675667" cy="3962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95CEFD-80D0-BBB0-FDE1-305AA02ACC51}"/>
                </a:ext>
              </a:extLst>
            </p:cNvPr>
            <p:cNvSpPr txBox="1"/>
            <p:nvPr/>
          </p:nvSpPr>
          <p:spPr>
            <a:xfrm>
              <a:off x="4490448" y="334837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+ 1)</a:t>
              </a:r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7D2871-B672-4A15-6EC7-4596D0410CF2}"/>
                </a:ext>
              </a:extLst>
            </p:cNvPr>
            <p:cNvCxnSpPr>
              <a:cxnSpLocks/>
            </p:cNvCxnSpPr>
            <p:nvPr/>
          </p:nvCxnSpPr>
          <p:spPr>
            <a:xfrm>
              <a:off x="5590198" y="3678271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C3464A-0979-EE1C-9E11-BE17D9F8CE54}"/>
                </a:ext>
              </a:extLst>
            </p:cNvPr>
            <p:cNvSpPr txBox="1"/>
            <p:nvPr/>
          </p:nvSpPr>
          <p:spPr>
            <a:xfrm>
              <a:off x="4236291" y="438268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**(aos+1)</a:t>
              </a:r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910325D-F05C-DB98-CDD4-81561A8B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778" y="416774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10401-AFC3-4FC6-1FD5-FEBB8FADDDC2}"/>
                </a:ext>
              </a:extLst>
            </p:cNvPr>
            <p:cNvSpPr txBox="1"/>
            <p:nvPr/>
          </p:nvSpPr>
          <p:spPr>
            <a:xfrm>
              <a:off x="6052980" y="4336035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+ 2)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E185687-EFB2-26CD-6B6C-A85E7FDCD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4738" y="4165755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4BA974-8288-9D5F-80ED-854A2FA12DFB}"/>
                </a:ext>
              </a:extLst>
            </p:cNvPr>
            <p:cNvSpPr txBox="1"/>
            <p:nvPr/>
          </p:nvSpPr>
          <p:spPr>
            <a:xfrm>
              <a:off x="6975582" y="3308945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+ 3)</a:t>
              </a:r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733161B-7C5F-42C9-84BF-BA82628CBBCF}"/>
                </a:ext>
              </a:extLst>
            </p:cNvPr>
            <p:cNvCxnSpPr>
              <a:cxnSpLocks/>
            </p:cNvCxnSpPr>
            <p:nvPr/>
          </p:nvCxnSpPr>
          <p:spPr>
            <a:xfrm>
              <a:off x="7353168" y="366369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B05C198-B075-DB72-01FD-900BF2ED5347}"/>
              </a:ext>
            </a:extLst>
          </p:cNvPr>
          <p:cNvSpPr txBox="1"/>
          <p:nvPr/>
        </p:nvSpPr>
        <p:spPr>
          <a:xfrm>
            <a:off x="2913645" y="5252033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(address)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4AA31B0-A343-3AE4-26BF-7FE503362EC6}"/>
              </a:ext>
            </a:extLst>
          </p:cNvPr>
          <p:cNvGrpSpPr/>
          <p:nvPr/>
        </p:nvGrpSpPr>
        <p:grpSpPr>
          <a:xfrm>
            <a:off x="352497" y="3139031"/>
            <a:ext cx="2341028" cy="3167769"/>
            <a:chOff x="352497" y="3139031"/>
            <a:chExt cx="2341028" cy="316776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A07AF5-5DE4-356E-B3DC-16AB7B97CD93}"/>
                </a:ext>
              </a:extLst>
            </p:cNvPr>
            <p:cNvSpPr txBox="1"/>
            <p:nvPr/>
          </p:nvSpPr>
          <p:spPr>
            <a:xfrm>
              <a:off x="352497" y="5383470"/>
              <a:ext cx="2341028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Notice that the first elements address is the array name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9EE993-1BA9-C196-389F-479E8EA1DBEB}"/>
                </a:ext>
              </a:extLst>
            </p:cNvPr>
            <p:cNvCxnSpPr>
              <a:endCxn id="17" idx="2"/>
            </p:cNvCxnSpPr>
            <p:nvPr/>
          </p:nvCxnSpPr>
          <p:spPr>
            <a:xfrm flipH="1" flipV="1">
              <a:off x="563850" y="3139031"/>
              <a:ext cx="476751" cy="227930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A1085A6-7625-206E-D360-6A9D4F513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011" y="4903132"/>
              <a:ext cx="536090" cy="48033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9CB4B86-8814-37EA-3393-B5650284D388}"/>
              </a:ext>
            </a:extLst>
          </p:cNvPr>
          <p:cNvSpPr txBox="1"/>
          <p:nvPr/>
        </p:nvSpPr>
        <p:spPr>
          <a:xfrm>
            <a:off x="9172719" y="741918"/>
            <a:ext cx="29051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aos+2 is not shown due to space limits on the slide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7C0C2A-A96F-3DF4-7460-14A704FAE494}"/>
              </a:ext>
            </a:extLst>
          </p:cNvPr>
          <p:cNvSpPr txBox="1"/>
          <p:nvPr/>
        </p:nvSpPr>
        <p:spPr>
          <a:xfrm>
            <a:off x="9041805" y="4429704"/>
            <a:ext cx="2499761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='X';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',')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or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== ','</a:t>
            </a:r>
          </a:p>
        </p:txBody>
      </p:sp>
    </p:spTree>
    <p:extLst>
      <p:ext uri="{BB962C8B-B14F-4D97-AF65-F5344CB8AC3E}">
        <p14:creationId xmlns:p14="http://schemas.microsoft.com/office/powerpoint/2010/main" val="153979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/>
      <p:bldP spid="53" grpId="0" animBg="1"/>
      <p:bldP spid="5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17BE-D260-D54E-9045-82F33E55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2503"/>
          </a:xfrm>
        </p:spPr>
        <p:txBody>
          <a:bodyPr/>
          <a:lstStyle/>
          <a:p>
            <a:r>
              <a:rPr lang="en-US" dirty="0"/>
              <a:t>Creating a 2D Array of Mutable String Pointers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F6279-8D17-054C-B017-33E337490D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05980" y="473632"/>
            <a:ext cx="10396200" cy="17204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Break a string of comma separated words into individual strings without copying. Do This by walking the string until you see an either a comma , or a newline \n. Each points at a field or column in a record.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Record the start of each string into successive elements in an array of pointers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Replace each comma or newline with a null '\0'</a:t>
            </a:r>
          </a:p>
        </p:txBody>
      </p:sp>
      <p:graphicFrame>
        <p:nvGraphicFramePr>
          <p:cNvPr id="4" name="Group 63">
            <a:extLst>
              <a:ext uri="{FF2B5EF4-FFF2-40B4-BE49-F238E27FC236}">
                <a16:creationId xmlns:a16="http://schemas.microsoft.com/office/drawing/2014/main" id="{4BD158BA-A4BA-6F41-BFBB-4EC5A952C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785442"/>
              </p:ext>
            </p:extLst>
          </p:nvPr>
        </p:nvGraphicFramePr>
        <p:xfrm>
          <a:off x="395761" y="3111953"/>
          <a:ext cx="11899608" cy="946977"/>
        </p:xfrm>
        <a:graphic>
          <a:graphicData uri="http://schemas.openxmlformats.org/drawingml/2006/table">
            <a:tbl>
              <a:tblPr/>
              <a:tblGrid>
                <a:gridCol w="813923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8015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835378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857955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846667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90223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824088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8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[7]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[8]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[9]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'\n'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B0AEDC2-662F-A042-AF03-8FAB3D8FC626}"/>
              </a:ext>
            </a:extLst>
          </p:cNvPr>
          <p:cNvGrpSpPr/>
          <p:nvPr/>
        </p:nvGrpSpPr>
        <p:grpSpPr>
          <a:xfrm>
            <a:off x="2947721" y="3531768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0E7C0A-6979-934A-A786-36C6F5711BD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A3F4B2-17B5-0645-BFA6-618CCAB6BB9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9B4910-63C7-CC4C-AEE3-673EE5AF1DE9}"/>
              </a:ext>
            </a:extLst>
          </p:cNvPr>
          <p:cNvSpPr txBox="1"/>
          <p:nvPr/>
        </p:nvSpPr>
        <p:spPr>
          <a:xfrm>
            <a:off x="1186659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CBCF1F-A8E2-C447-B53A-57F5FB1578A5}"/>
              </a:ext>
            </a:extLst>
          </p:cNvPr>
          <p:cNvGrpSpPr/>
          <p:nvPr/>
        </p:nvGrpSpPr>
        <p:grpSpPr>
          <a:xfrm>
            <a:off x="6189587" y="3545448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18A63B-E856-9C4B-AC65-5BE27FEAB6C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481890-7EE3-D94B-8EC4-0E13962C1751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115B91-85D6-854D-87F9-3D10E9EF72CF}"/>
              </a:ext>
            </a:extLst>
          </p:cNvPr>
          <p:cNvGrpSpPr/>
          <p:nvPr/>
        </p:nvGrpSpPr>
        <p:grpSpPr>
          <a:xfrm>
            <a:off x="10595965" y="3539522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2EBCD9-ED25-DB46-8061-3C293D194C03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CC1827-8A3F-6B40-B60E-49BCC9582ED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aphicFrame>
        <p:nvGraphicFramePr>
          <p:cNvPr id="34" name="Group 63">
            <a:extLst>
              <a:ext uri="{FF2B5EF4-FFF2-40B4-BE49-F238E27FC236}">
                <a16:creationId xmlns:a16="http://schemas.microsoft.com/office/drawing/2014/main" id="{C72F340C-03BD-FB4D-AF75-D2243664A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497483"/>
              </p:ext>
            </p:extLst>
          </p:nvPr>
        </p:nvGraphicFramePr>
        <p:xfrm>
          <a:off x="2416755" y="4953711"/>
          <a:ext cx="5457440" cy="1283601"/>
        </p:xfrm>
        <a:graphic>
          <a:graphicData uri="http://schemas.openxmlformats.org/drawingml/2006/table">
            <a:tbl>
              <a:tblPr/>
              <a:tblGrid>
                <a:gridCol w="1364360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1364360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1364360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1364360">
                  <a:extLst>
                    <a:ext uri="{9D8B030D-6E8A-4147-A177-3AD203B41FA5}">
                      <a16:colId xmlns:a16="http://schemas.microsoft.com/office/drawing/2014/main" val="1820955561"/>
                    </a:ext>
                  </a:extLst>
                </a:gridCol>
              </a:tblGrid>
              <a:tr h="6321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pt+1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pt+2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505C25FB-ED03-9F41-A910-4ADCEF73B0F6}"/>
              </a:ext>
            </a:extLst>
          </p:cNvPr>
          <p:cNvSpPr txBox="1"/>
          <p:nvPr/>
        </p:nvSpPr>
        <p:spPr>
          <a:xfrm>
            <a:off x="4757395" y="6301604"/>
            <a:ext cx="130035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</a:t>
            </a:r>
            <a:r>
              <a:rPr lang="en-US" dirty="0" err="1">
                <a:solidFill>
                  <a:srgbClr val="0070C0"/>
                </a:solidFill>
              </a:rPr>
              <a:t>pt</a:t>
            </a:r>
            <a:r>
              <a:rPr lang="en-US" dirty="0">
                <a:solidFill>
                  <a:srgbClr val="0070C0"/>
                </a:solidFill>
              </a:rPr>
              <a:t>[4];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5142B9-0808-1C43-9E48-55AC5EAB9A08}"/>
              </a:ext>
            </a:extLst>
          </p:cNvPr>
          <p:cNvCxnSpPr>
            <a:cxnSpLocks/>
          </p:cNvCxnSpPr>
          <p:nvPr/>
        </p:nvCxnSpPr>
        <p:spPr>
          <a:xfrm flipH="1" flipV="1">
            <a:off x="949759" y="4053024"/>
            <a:ext cx="2196756" cy="1230795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B417BC-7E53-C34A-B324-81B3847F190A}"/>
              </a:ext>
            </a:extLst>
          </p:cNvPr>
          <p:cNvCxnSpPr>
            <a:cxnSpLocks/>
          </p:cNvCxnSpPr>
          <p:nvPr/>
        </p:nvCxnSpPr>
        <p:spPr>
          <a:xfrm flipH="1" flipV="1">
            <a:off x="4067011" y="4109756"/>
            <a:ext cx="525532" cy="1174063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482FF3-B4D8-BC42-9D36-CA4D7E8C260B}"/>
              </a:ext>
            </a:extLst>
          </p:cNvPr>
          <p:cNvCxnSpPr>
            <a:cxnSpLocks/>
          </p:cNvCxnSpPr>
          <p:nvPr/>
        </p:nvCxnSpPr>
        <p:spPr>
          <a:xfrm flipV="1">
            <a:off x="5924858" y="4041387"/>
            <a:ext cx="1200728" cy="1242432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Group 63">
            <a:extLst>
              <a:ext uri="{FF2B5EF4-FFF2-40B4-BE49-F238E27FC236}">
                <a16:creationId xmlns:a16="http://schemas.microsoft.com/office/drawing/2014/main" id="{FC8F7C5A-0BE6-AA72-93AA-A1AEBB5F7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036346"/>
              </p:ext>
            </p:extLst>
          </p:nvPr>
        </p:nvGraphicFramePr>
        <p:xfrm>
          <a:off x="395761" y="2698311"/>
          <a:ext cx="11899608" cy="384841"/>
        </p:xfrm>
        <a:graphic>
          <a:graphicData uri="http://schemas.openxmlformats.org/drawingml/2006/table">
            <a:tbl>
              <a:tblPr/>
              <a:tblGrid>
                <a:gridCol w="813923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8015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41036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887307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24262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824088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1039063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22004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8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0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**</a:t>
                      </a:r>
                      <a:r>
                        <a:rPr kumimoji="0" lang="en-US" altLang="x-none" sz="10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pt</a:t>
                      </a:r>
                      <a:endParaRPr kumimoji="0" lang="en-US" altLang="x-none" sz="105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0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*(*pt+1)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0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*(*pt+2)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0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*(*pt+3)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charset="0"/>
                          <a:ea typeface="Times New Roman" charset="0"/>
                          <a:cs typeface="Times New Roman" charset="0"/>
                        </a:rPr>
                        <a:t>**(pt+1)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charset="0"/>
                          <a:ea typeface="Times New Roman" charset="0"/>
                          <a:cs typeface="Times New Roman" charset="0"/>
                        </a:rPr>
                        <a:t>*(*(pt+1)+1)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x-none" sz="105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05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charset="0"/>
                          <a:ea typeface="Times New Roman" charset="0"/>
                          <a:cs typeface="Times New Roman" charset="0"/>
                        </a:rPr>
                        <a:t>**(pt+2)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charset="0"/>
                          <a:ea typeface="Times New Roman" charset="0"/>
                          <a:cs typeface="Times New Roman" charset="0"/>
                        </a:rPr>
                        <a:t>*(*(pt+2)+1)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05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05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05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x-none" sz="105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89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2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898939" y="352482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56588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20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2000" dirty="0">
                <a:cs typeface="Courier New" panose="02070309020205020404" pitchFamily="49" charset="0"/>
              </a:rPr>
              <a:t>is the </a:t>
            </a:r>
            <a:r>
              <a:rPr lang="en-US" sz="2000" dirty="0">
                <a:solidFill>
                  <a:srgbClr val="7030A0"/>
                </a:solidFill>
              </a:rPr>
              <a:t>name</a:t>
            </a:r>
            <a:r>
              <a:rPr lang="en-US" sz="2000" dirty="0"/>
              <a:t> of the executable file (% </a:t>
            </a:r>
            <a:r>
              <a:rPr lang="en-US" sz="2000" dirty="0">
                <a:solidFill>
                  <a:srgbClr val="7030A0"/>
                </a:solidFill>
              </a:rPr>
              <a:t>./vim </a:t>
            </a:r>
            <a:r>
              <a:rPr lang="en-US" sz="2000" dirty="0" err="1"/>
              <a:t>file.c</a:t>
            </a:r>
            <a:r>
              <a:rPr lang="en-US" sz="20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/>
              <a:t> always contains a NULL (0)  sentinel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(or **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0070C0"/>
                </a:solidFill>
              </a:rPr>
              <a:t>elements point at </a:t>
            </a:r>
            <a:r>
              <a:rPr lang="en-US" sz="2000" b="1" dirty="0">
                <a:solidFill>
                  <a:srgbClr val="0070C0"/>
                </a:solidFill>
              </a:rPr>
              <a:t>mutable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strings</a:t>
            </a:r>
            <a:r>
              <a:rPr lang="en-US" sz="20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6974" y="4210839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30011" y="3869299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910651" y="3869300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5553" y="353285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909776" y="42251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71243" y="6228442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749636" y="6223229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71243" y="576672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749636" y="576151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4125883" y="3517308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0" y="3204427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896509" y="3146486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989873" y="4574556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1545100" y="4466522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1366717" y="4061575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1366717" y="3710247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C5D6AA1-0625-AC61-9512-5B4AC11783DC}"/>
              </a:ext>
            </a:extLst>
          </p:cNvPr>
          <p:cNvSpPr txBox="1"/>
          <p:nvPr/>
        </p:nvSpPr>
        <p:spPr>
          <a:xfrm>
            <a:off x="7325236" y="4236982"/>
            <a:ext cx="460254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*(argv+0));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*(argv+1));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*(argv+2));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2179421" y="632605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2545641" y="632605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293441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3323193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3711969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E01925-9DF5-556B-B8E4-3CAC6F33B2BB}"/>
              </a:ext>
            </a:extLst>
          </p:cNvPr>
          <p:cNvSpPr/>
          <p:nvPr/>
        </p:nvSpPr>
        <p:spPr>
          <a:xfrm>
            <a:off x="4100745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197801-C674-5750-7238-CEFFF761097F}"/>
              </a:ext>
            </a:extLst>
          </p:cNvPr>
          <p:cNvSpPr/>
          <p:nvPr/>
        </p:nvSpPr>
        <p:spPr>
          <a:xfrm>
            <a:off x="4489521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B58DCF-591C-5979-48B4-D933BF3D9223}"/>
              </a:ext>
            </a:extLst>
          </p:cNvPr>
          <p:cNvSpPr/>
          <p:nvPr/>
        </p:nvSpPr>
        <p:spPr>
          <a:xfrm>
            <a:off x="487829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7ADED6-83AB-2820-513D-AC7902C6B5BF}"/>
              </a:ext>
            </a:extLst>
          </p:cNvPr>
          <p:cNvSpPr/>
          <p:nvPr/>
        </p:nvSpPr>
        <p:spPr>
          <a:xfrm>
            <a:off x="5259554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563876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2726901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5EEDEA-401B-5D87-0DD5-5A3AC88F92B8}"/>
              </a:ext>
            </a:extLst>
          </p:cNvPr>
          <p:cNvSpPr/>
          <p:nvPr/>
        </p:nvSpPr>
        <p:spPr>
          <a:xfrm>
            <a:off x="3108158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3487371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2821754" y="370360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3200967" y="370360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2370050" y="5566671"/>
            <a:ext cx="3819114" cy="759381"/>
            <a:chOff x="2370050" y="5566671"/>
            <a:chExt cx="3819114" cy="75938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738126" y="5566671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2370050" y="5976851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5191422" y="5840742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2986450" y="3053874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3271160" y="4403400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728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1057822" y="101637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53284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4C38B-9824-390C-22AE-77FA09A7149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2189" y="2843581"/>
            <a:ext cx="5578760" cy="3989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[0][0]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**(argv+0)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**(argv+0)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[0][8]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*(*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+ 8)</a:t>
            </a:r>
          </a:p>
          <a:p>
            <a:pPr marL="0" indent="0">
              <a:buNone/>
            </a:pP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**(argv+0)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*(pt+8)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*(*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+ 8)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185857" y="170239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188894" y="13608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1069534" y="136085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164436" y="102440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1068659" y="171674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30126" y="3719997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908519" y="371478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30126" y="325828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908519" y="325306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4284766" y="1008863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158883" y="6959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1055392" y="63804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1148756" y="2066111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1703983" y="1958077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1525600" y="1553130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1525600" y="1201802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2338304" y="38176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2704524" y="38176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309330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3482076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3870852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E01925-9DF5-556B-B8E4-3CAC6F33B2BB}"/>
              </a:ext>
            </a:extLst>
          </p:cNvPr>
          <p:cNvSpPr/>
          <p:nvPr/>
        </p:nvSpPr>
        <p:spPr>
          <a:xfrm>
            <a:off x="4259628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197801-C674-5750-7238-CEFFF761097F}"/>
              </a:ext>
            </a:extLst>
          </p:cNvPr>
          <p:cNvSpPr/>
          <p:nvPr/>
        </p:nvSpPr>
        <p:spPr>
          <a:xfrm>
            <a:off x="4648404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B58DCF-591C-5979-48B4-D933BF3D9223}"/>
              </a:ext>
            </a:extLst>
          </p:cNvPr>
          <p:cNvSpPr/>
          <p:nvPr/>
        </p:nvSpPr>
        <p:spPr>
          <a:xfrm>
            <a:off x="503718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7ADED6-83AB-2820-513D-AC7902C6B5BF}"/>
              </a:ext>
            </a:extLst>
          </p:cNvPr>
          <p:cNvSpPr/>
          <p:nvPr/>
        </p:nvSpPr>
        <p:spPr>
          <a:xfrm>
            <a:off x="5418437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579765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2885784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5EEDEA-401B-5D87-0DD5-5A3AC88F92B8}"/>
              </a:ext>
            </a:extLst>
          </p:cNvPr>
          <p:cNvSpPr/>
          <p:nvPr/>
        </p:nvSpPr>
        <p:spPr>
          <a:xfrm>
            <a:off x="3267041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3646254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2980637" y="119515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3359850" y="119515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2539087" y="3065254"/>
            <a:ext cx="3310933" cy="776278"/>
            <a:chOff x="2528933" y="3041329"/>
            <a:chExt cx="3310933" cy="77627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388828" y="3041329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724721" y="3194148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2528933" y="346840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5350305" y="3332297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3145333" y="545429"/>
            <a:ext cx="3521748" cy="662087"/>
            <a:chOff x="2986450" y="3053874"/>
            <a:chExt cx="3521748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 or 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3430043" y="1894955"/>
            <a:ext cx="4028297" cy="662087"/>
            <a:chOff x="3271160" y="4403400"/>
            <a:chExt cx="4028297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3983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 or 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06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9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055144" y="4203672"/>
            <a:ext cx="466936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CC3B252-BD6D-44F8-0106-A02DAA859672}"/>
              </a:ext>
            </a:extLst>
          </p:cNvPr>
          <p:cNvSpPr/>
          <p:nvPr/>
        </p:nvSpPr>
        <p:spPr bwMode="auto">
          <a:xfrm>
            <a:off x="678698" y="4312019"/>
            <a:ext cx="5690139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 != NULL;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    for (int j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 != '\0';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3315028" y="100531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2443063" y="16913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2446100" y="134979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3326740" y="13497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2421642" y="101334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3325865" y="170568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2487332" y="370893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3165725" y="37037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2487332" y="324722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3165725" y="32420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6541972" y="997802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2416089" y="6849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3312598" y="62698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3405962" y="205505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961189" y="194701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782806" y="154206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3782806" y="119074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459551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496173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35050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5739282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128058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516834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6905610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29438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7675643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05485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14299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524247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590346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5237843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5617056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562070" y="3081508"/>
            <a:ext cx="3595967" cy="790174"/>
            <a:chOff x="2686702" y="3044963"/>
            <a:chExt cx="3595967" cy="7901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043" y="3457568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471725" y="3352908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5402539" y="534368"/>
            <a:ext cx="3521748" cy="662087"/>
            <a:chOff x="2986450" y="3053874"/>
            <a:chExt cx="3521748" cy="66208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 or 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5687249" y="1883894"/>
            <a:ext cx="4028297" cy="662087"/>
            <a:chOff x="3271160" y="4403400"/>
            <a:chExt cx="4028297" cy="66208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3983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 or 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" grpId="0"/>
      <p:bldP spid="3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2101498" y="3327461"/>
            <a:ext cx="3284618" cy="859185"/>
            <a:chOff x="2686702" y="3087047"/>
            <a:chExt cx="3284618" cy="85918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013733" y="3087047"/>
              <a:ext cx="19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1704313" cy="802344"/>
            <a:chOff x="3030964" y="3053874"/>
            <a:chExt cx="1704313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3253657" y="2080371"/>
            <a:ext cx="2464136" cy="800107"/>
            <a:chOff x="3315674" y="4403400"/>
            <a:chExt cx="2464136" cy="80010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323021" y="3419515"/>
            <a:ext cx="3351483" cy="830680"/>
            <a:chOff x="2686702" y="3093881"/>
            <a:chExt cx="3351483" cy="83068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333872" y="309388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9492714" y="2172983"/>
            <a:ext cx="2210862" cy="772691"/>
            <a:chOff x="3315674" y="4403400"/>
            <a:chExt cx="2210862" cy="77269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3315674" y="440340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1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162911" y="552164"/>
            <a:ext cx="7677076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		/* 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r2[4]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("s2: %s\nr2: %s\nr2:%s\n", s2, r2, s1);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(r2,"hello"); </a:t>
            </a:r>
            <a:r>
              <a:rPr lang="en-US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length &gt; buffer size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("\ns2:%s\nr2: %s\nr2:%s\n",s2,r2,s1);    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8530523" y="807587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4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is a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pointer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515601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763841" y="4636721"/>
            <a:ext cx="854381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F7BC3A-D651-E444-6A34-875CE456B82A}"/>
              </a:ext>
            </a:extLst>
          </p:cNvPr>
          <p:cNvSpPr txBox="1"/>
          <p:nvPr/>
        </p:nvSpPr>
        <p:spPr>
          <a:xfrm>
            <a:off x="4920343" y="3699158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1E262-7682-DC0A-9995-55B39090F744}"/>
              </a:ext>
            </a:extLst>
          </p:cNvPr>
          <p:cNvSpPr txBox="1"/>
          <p:nvPr/>
        </p:nvSpPr>
        <p:spPr>
          <a:xfrm>
            <a:off x="2915631" y="369513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mess2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778D89-7B28-1DF6-5609-D9CF3100DE4C}"/>
              </a:ext>
            </a:extLst>
          </p:cNvPr>
          <p:cNvSpPr txBox="1"/>
          <p:nvPr/>
        </p:nvSpPr>
        <p:spPr>
          <a:xfrm>
            <a:off x="3759155" y="3710435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5A4403-88AC-0EAC-E5CD-E31DA862EB05}"/>
              </a:ext>
            </a:extLst>
          </p:cNvPr>
          <p:cNvCxnSpPr>
            <a:cxnSpLocks/>
          </p:cNvCxnSpPr>
          <p:nvPr/>
        </p:nvCxnSpPr>
        <p:spPr>
          <a:xfrm>
            <a:off x="4166883" y="3912888"/>
            <a:ext cx="753460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94A4E3-2CAE-229A-E106-C96C5C02857F}"/>
              </a:ext>
            </a:extLst>
          </p:cNvPr>
          <p:cNvGrpSpPr/>
          <p:nvPr/>
        </p:nvGrpSpPr>
        <p:grpSpPr>
          <a:xfrm>
            <a:off x="6751293" y="3678933"/>
            <a:ext cx="3393973" cy="369332"/>
            <a:chOff x="3253751" y="3637123"/>
            <a:chExt cx="339397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8BD70B-94C1-E991-44EA-496D1B2F066A}"/>
                </a:ext>
              </a:extLst>
            </p:cNvPr>
            <p:cNvSpPr txBox="1"/>
            <p:nvPr/>
          </p:nvSpPr>
          <p:spPr>
            <a:xfrm>
              <a:off x="4060244" y="3637123"/>
              <a:ext cx="2587480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read only string literal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59ABB3-D636-D73E-9691-AF33BB843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B17CC82-4C3C-D543-0E67-4C4BEDFA953D}"/>
              </a:ext>
            </a:extLst>
          </p:cNvPr>
          <p:cNvSpPr txBox="1"/>
          <p:nvPr/>
        </p:nvSpPr>
        <p:spPr>
          <a:xfrm>
            <a:off x="4920343" y="5724961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BB8111-0C72-5AF4-2330-82AD3E7D09D8}"/>
              </a:ext>
            </a:extLst>
          </p:cNvPr>
          <p:cNvSpPr txBox="1"/>
          <p:nvPr/>
        </p:nvSpPr>
        <p:spPr>
          <a:xfrm>
            <a:off x="2915631" y="572093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</a:rPr>
              <a:t>mess3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5737F2-085C-EE95-7614-C09C83BF0DDA}"/>
              </a:ext>
            </a:extLst>
          </p:cNvPr>
          <p:cNvSpPr txBox="1"/>
          <p:nvPr/>
        </p:nvSpPr>
        <p:spPr>
          <a:xfrm>
            <a:off x="3759155" y="5736238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42D87C-387A-6706-61DC-4B81B2FF318A}"/>
              </a:ext>
            </a:extLst>
          </p:cNvPr>
          <p:cNvCxnSpPr>
            <a:cxnSpLocks/>
          </p:cNvCxnSpPr>
          <p:nvPr/>
        </p:nvCxnSpPr>
        <p:spPr>
          <a:xfrm>
            <a:off x="4166883" y="5938691"/>
            <a:ext cx="753460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9307655" y="4636721"/>
            <a:ext cx="2682913" cy="646331"/>
            <a:chOff x="3693567" y="3639076"/>
            <a:chExt cx="2682913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485639" y="3639076"/>
              <a:ext cx="1890841" cy="646331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cast to (char []) makes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567" y="396224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058454-18C9-F263-FCC5-AAB8A98656D0}"/>
              </a:ext>
            </a:extLst>
          </p:cNvPr>
          <p:cNvGrpSpPr/>
          <p:nvPr/>
        </p:nvGrpSpPr>
        <p:grpSpPr>
          <a:xfrm>
            <a:off x="6751293" y="5706586"/>
            <a:ext cx="2697334" cy="369332"/>
            <a:chOff x="3253751" y="3637123"/>
            <a:chExt cx="2697334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9A27D9-3C87-0F69-AC6E-097A0A82D71E}"/>
                </a:ext>
              </a:extLst>
            </p:cNvPr>
            <p:cNvSpPr txBox="1"/>
            <p:nvPr/>
          </p:nvSpPr>
          <p:spPr>
            <a:xfrm>
              <a:off x="4060244" y="3637123"/>
              <a:ext cx="1890841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mutable string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89A163-1C46-C8C3-FDFE-560E85C59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8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array of pointers 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array of pointers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*(*mess4 + 1)  = '\0';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*(*mess5 + 1)  = '\0';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7EF38E-9FF6-C650-F477-A97E2C85EFDC}"/>
              </a:ext>
            </a:extLst>
          </p:cNvPr>
          <p:cNvGrpSpPr/>
          <p:nvPr/>
        </p:nvGrpSpPr>
        <p:grpSpPr>
          <a:xfrm>
            <a:off x="5347505" y="2738828"/>
            <a:ext cx="3393973" cy="369332"/>
            <a:chOff x="3253751" y="3637123"/>
            <a:chExt cx="339397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002EA5-1385-AC3F-893E-D752E67E0442}"/>
                </a:ext>
              </a:extLst>
            </p:cNvPr>
            <p:cNvSpPr txBox="1"/>
            <p:nvPr/>
          </p:nvSpPr>
          <p:spPr>
            <a:xfrm>
              <a:off x="4060244" y="3637123"/>
              <a:ext cx="2587480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read only string literal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B9E9C8A-51A6-0497-4EA9-C076D79DB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81AB738-977A-CAD4-21CA-A6FB74EA819D}"/>
              </a:ext>
            </a:extLst>
          </p:cNvPr>
          <p:cNvSpPr txBox="1"/>
          <p:nvPr/>
        </p:nvSpPr>
        <p:spPr>
          <a:xfrm>
            <a:off x="4201883" y="2116048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World\0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6B849C-A2F9-D90A-A586-C6EC110FEAE4}"/>
              </a:ext>
            </a:extLst>
          </p:cNvPr>
          <p:cNvSpPr txBox="1"/>
          <p:nvPr/>
        </p:nvSpPr>
        <p:spPr>
          <a:xfrm>
            <a:off x="2176357" y="261129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mess4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0260A9-B542-A737-A1F9-AF5C460D32CA}"/>
              </a:ext>
            </a:extLst>
          </p:cNvPr>
          <p:cNvSpPr txBox="1"/>
          <p:nvPr/>
        </p:nvSpPr>
        <p:spPr>
          <a:xfrm>
            <a:off x="3040696" y="2208381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98F1B3-7CE7-AC86-5BC3-5EE41D1E57E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366170" y="2300714"/>
            <a:ext cx="835713" cy="11588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5F3661-292A-A9B7-DE94-C11C281D9157}"/>
              </a:ext>
            </a:extLst>
          </p:cNvPr>
          <p:cNvSpPr txBox="1"/>
          <p:nvPr/>
        </p:nvSpPr>
        <p:spPr>
          <a:xfrm>
            <a:off x="3040696" y="2577713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40C5B1-044F-87D3-5BCB-52D0C0724C9F}"/>
              </a:ext>
            </a:extLst>
          </p:cNvPr>
          <p:cNvSpPr txBox="1"/>
          <p:nvPr/>
        </p:nvSpPr>
        <p:spPr>
          <a:xfrm>
            <a:off x="4201883" y="2750089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Hello\0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C26F93-0697-A164-50A8-40FA1E1C4762}"/>
              </a:ext>
            </a:extLst>
          </p:cNvPr>
          <p:cNvCxnSpPr>
            <a:cxnSpLocks/>
          </p:cNvCxnSpPr>
          <p:nvPr/>
        </p:nvCxnSpPr>
        <p:spPr>
          <a:xfrm>
            <a:off x="3366170" y="2738828"/>
            <a:ext cx="835713" cy="195927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DD31F63-983A-9148-BBBF-9922E67DBACB}"/>
              </a:ext>
            </a:extLst>
          </p:cNvPr>
          <p:cNvSpPr txBox="1"/>
          <p:nvPr/>
        </p:nvSpPr>
        <p:spPr>
          <a:xfrm>
            <a:off x="4201883" y="5149614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World\0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3F820D-A037-2912-A7E9-DBDEBC64B5BC}"/>
              </a:ext>
            </a:extLst>
          </p:cNvPr>
          <p:cNvSpPr txBox="1"/>
          <p:nvPr/>
        </p:nvSpPr>
        <p:spPr>
          <a:xfrm>
            <a:off x="2176357" y="564486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mess5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587769-46BE-DB79-F576-447E5088CE94}"/>
              </a:ext>
            </a:extLst>
          </p:cNvPr>
          <p:cNvSpPr txBox="1"/>
          <p:nvPr/>
        </p:nvSpPr>
        <p:spPr>
          <a:xfrm>
            <a:off x="3040696" y="5241947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C05EC-245A-87AA-5E94-E4593B9791B7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366170" y="5334280"/>
            <a:ext cx="835713" cy="11588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8DD278-9369-ADA6-EF77-AE5AC733DA77}"/>
              </a:ext>
            </a:extLst>
          </p:cNvPr>
          <p:cNvSpPr txBox="1"/>
          <p:nvPr/>
        </p:nvSpPr>
        <p:spPr>
          <a:xfrm>
            <a:off x="3040696" y="5611279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866D43-CD31-6B28-BF6A-E1A1FBE68B19}"/>
              </a:ext>
            </a:extLst>
          </p:cNvPr>
          <p:cNvSpPr txBox="1"/>
          <p:nvPr/>
        </p:nvSpPr>
        <p:spPr>
          <a:xfrm>
            <a:off x="4201883" y="5783655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Hello\0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880C47-DA26-83BE-16FB-A8742066BEE0}"/>
              </a:ext>
            </a:extLst>
          </p:cNvPr>
          <p:cNvCxnSpPr>
            <a:cxnSpLocks/>
          </p:cNvCxnSpPr>
          <p:nvPr/>
        </p:nvCxnSpPr>
        <p:spPr>
          <a:xfrm>
            <a:off x="3366170" y="5772394"/>
            <a:ext cx="835713" cy="195927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46C6AC-79E8-B7E1-2178-5B065FEB1436}"/>
              </a:ext>
            </a:extLst>
          </p:cNvPr>
          <p:cNvCxnSpPr>
            <a:cxnSpLocks/>
          </p:cNvCxnSpPr>
          <p:nvPr/>
        </p:nvCxnSpPr>
        <p:spPr>
          <a:xfrm flipH="1" flipV="1">
            <a:off x="5273010" y="2291402"/>
            <a:ext cx="880988" cy="545389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3B780C0-3786-A761-E460-7FA1F7B3ABFE}"/>
              </a:ext>
            </a:extLst>
          </p:cNvPr>
          <p:cNvGrpSpPr/>
          <p:nvPr/>
        </p:nvGrpSpPr>
        <p:grpSpPr>
          <a:xfrm>
            <a:off x="5289623" y="5714514"/>
            <a:ext cx="2697334" cy="369332"/>
            <a:chOff x="3253751" y="3637123"/>
            <a:chExt cx="2697334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F091D1-FB65-ED7C-B583-619B9CD67916}"/>
                </a:ext>
              </a:extLst>
            </p:cNvPr>
            <p:cNvSpPr txBox="1"/>
            <p:nvPr/>
          </p:nvSpPr>
          <p:spPr>
            <a:xfrm>
              <a:off x="4060244" y="3637123"/>
              <a:ext cx="1890841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mutable string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86B04BF-F217-629C-15E3-44CEA1808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FCCB7E6-3F7E-C8CB-7F5F-D762541ADB8B}"/>
              </a:ext>
            </a:extLst>
          </p:cNvPr>
          <p:cNvCxnSpPr>
            <a:cxnSpLocks/>
          </p:cNvCxnSpPr>
          <p:nvPr/>
        </p:nvCxnSpPr>
        <p:spPr>
          <a:xfrm flipH="1" flipV="1">
            <a:off x="5239317" y="5334280"/>
            <a:ext cx="840186" cy="461665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3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70200-CF49-32FD-B83A-C5198C78D6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C6296-9637-5FDE-4CE7-C4ADA35D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904466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/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 Equivalents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63146" y="1856133"/>
            <a:ext cx="9465708" cy="9785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ollowing definitions create </a:t>
            </a:r>
            <a:r>
              <a:rPr lang="en-US" sz="2400" b="1" dirty="0">
                <a:solidFill>
                  <a:schemeClr val="accent1"/>
                </a:solidFill>
              </a:rPr>
              <a:t>equivalent</a:t>
            </a:r>
            <a:r>
              <a:rPr lang="en-US" sz="2400" dirty="0">
                <a:solidFill>
                  <a:schemeClr val="accent1"/>
                </a:solidFill>
              </a:rPr>
              <a:t> 4-character arrays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These are all strings as they all include a null ('\0') terminator</a:t>
            </a:r>
            <a:br>
              <a:rPr lang="en-US" sz="2000" dirty="0">
                <a:solidFill>
                  <a:srgbClr val="00B050"/>
                </a:solidFill>
              </a:rPr>
            </a:br>
            <a:endParaRPr lang="en-US" sz="20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2AE6DD-C7E1-F848-B473-2BAD48235F43}"/>
              </a:ext>
            </a:extLst>
          </p:cNvPr>
          <p:cNvSpPr/>
          <p:nvPr/>
        </p:nvSpPr>
        <p:spPr bwMode="auto">
          <a:xfrm>
            <a:off x="776587" y="3286760"/>
            <a:ext cx="10917043" cy="239640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0};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't'};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missing initial value defaults to 0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d[4]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 99, 97, 116, 0};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99 = 'c', 97 = 'a', 116 = 't'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f[4]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"cat\0";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literal has 5 chars; array f string</a:t>
            </a:r>
          </a:p>
          <a:p>
            <a:pPr marL="342900" lvl="1" indent="0">
              <a:buNone/>
            </a:pP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// length is 3</a:t>
            </a:r>
          </a:p>
        </p:txBody>
      </p:sp>
    </p:spTree>
    <p:extLst>
      <p:ext uri="{BB962C8B-B14F-4D97-AF65-F5344CB8AC3E}">
        <p14:creationId xmlns:p14="http://schemas.microsoft.com/office/powerpoint/2010/main" val="51742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65F8-6A92-114D-869A-02FCCD4A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3187"/>
          </a:xfrm>
        </p:spPr>
        <p:txBody>
          <a:bodyPr/>
          <a:lstStyle/>
          <a:p>
            <a:r>
              <a:rPr lang="en-US" dirty="0"/>
              <a:t>Pointer Practice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899770-B63A-1546-80B5-4B6299BE696D}"/>
              </a:ext>
            </a:extLst>
          </p:cNvPr>
          <p:cNvSpPr txBox="1">
            <a:spLocks/>
          </p:cNvSpPr>
          <p:nvPr/>
        </p:nvSpPr>
        <p:spPr>
          <a:xfrm>
            <a:off x="708846" y="618654"/>
            <a:ext cx="11081535" cy="61085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y = 2;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 = 1 +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y);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F7F9060-4D2D-404D-A755-1D75F63ED61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730714" y="613186"/>
            <a:ext cx="5091766" cy="731520"/>
          </a:xfrm>
          <a:prstGeom prst="wedgeRoundRectCallout">
            <a:avLst>
              <a:gd name="adj1" fmla="val -59008"/>
              <a:gd name="adj2" fmla="val -11384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variable,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is a pointer to </a:t>
            </a:r>
            <a:b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contains the address of) an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memory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C727925-67B6-994A-B634-CDC65B3F3C6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772220" y="1684643"/>
            <a:ext cx="5050260" cy="1001509"/>
          </a:xfrm>
          <a:prstGeom prst="wedgeRoundRectCallout">
            <a:avLst>
              <a:gd name="adj1" fmla="val -58723"/>
              <a:gd name="adj2" fmla="val 1156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two variables,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contain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them to 5 and 2, respectively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DBD3C8-F8BA-D34C-A507-AF314F16CA0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824580" y="3026089"/>
            <a:ext cx="4160843" cy="725301"/>
          </a:xfrm>
          <a:prstGeom prst="wedgeRoundRectCallout">
            <a:avLst>
              <a:gd name="adj1" fmla="val -66519"/>
              <a:gd name="adj2" fmla="val -961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contain the address of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74279E5-5558-E949-ACEA-E1574CB0A41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572003" y="3964630"/>
            <a:ext cx="4114800" cy="1381530"/>
          </a:xfrm>
          <a:prstGeom prst="wedgeRoundRectCallout">
            <a:avLst>
              <a:gd name="adj1" fmla="val -65841"/>
              <a:gd name="adj2" fmla="val -1133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“1 plus the value stored at the address held by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Because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this is equivalent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1 + 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4F1999E-F963-7F40-969A-79C88403AF0D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70171" y="5022388"/>
            <a:ext cx="2446691" cy="411480"/>
          </a:xfrm>
          <a:prstGeom prst="wedgeRoundRectCallout">
            <a:avLst>
              <a:gd name="adj1" fmla="val 16668"/>
              <a:gd name="adj2" fmla="val -138828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“Dereference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EA9F587-AC4E-DE46-9213-8278ABF52F0F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316862" y="5505533"/>
            <a:ext cx="4457328" cy="1071151"/>
          </a:xfrm>
          <a:prstGeom prst="wedgeRoundRectCallout">
            <a:avLst>
              <a:gd name="adj1" fmla="val -68268"/>
              <a:gd name="adj2" fmla="val 282"/>
              <a:gd name="adj3" fmla="val 16667"/>
            </a:avLst>
          </a:prstGeom>
          <a:solidFill>
            <a:srgbClr val="FF648F">
              <a:alpha val="26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x = y; The * and &amp; cancel each other. 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the address of y and then get the contents pointed by that address</a:t>
            </a:r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1959282-B6CF-D34D-BFE3-E5EFCF51F044}"/>
              </a:ext>
            </a:extLst>
          </p:cNvPr>
          <p:cNvGrpSpPr/>
          <p:nvPr/>
        </p:nvGrpSpPr>
        <p:grpSpPr>
          <a:xfrm>
            <a:off x="7942792" y="2697002"/>
            <a:ext cx="3111414" cy="1254501"/>
            <a:chOff x="7942792" y="2697002"/>
            <a:chExt cx="3111414" cy="12545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1A8B2D-BCDA-824F-8A17-84E486C48A5B}"/>
                </a:ext>
              </a:extLst>
            </p:cNvPr>
            <p:cNvSpPr txBox="1"/>
            <p:nvPr/>
          </p:nvSpPr>
          <p:spPr>
            <a:xfrm>
              <a:off x="8600738" y="269700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0A9788-568F-D140-8A7C-008280D5C8D8}"/>
                </a:ext>
              </a:extLst>
            </p:cNvPr>
            <p:cNvSpPr txBox="1"/>
            <p:nvPr/>
          </p:nvSpPr>
          <p:spPr>
            <a:xfrm>
              <a:off x="10043363" y="307678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CEC919-7675-6B44-941A-3DC2C7070C1F}"/>
                </a:ext>
              </a:extLst>
            </p:cNvPr>
            <p:cNvSpPr txBox="1"/>
            <p:nvPr/>
          </p:nvSpPr>
          <p:spPr>
            <a:xfrm>
              <a:off x="9768768" y="28985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0C897F-2E0C-5340-AD9E-1088C62FF523}"/>
                </a:ext>
              </a:extLst>
            </p:cNvPr>
            <p:cNvSpPr txBox="1"/>
            <p:nvPr/>
          </p:nvSpPr>
          <p:spPr>
            <a:xfrm>
              <a:off x="8427978" y="3052586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7DF809-3FC4-0040-8BB2-D16F558CDC0F}"/>
                </a:ext>
              </a:extLst>
            </p:cNvPr>
            <p:cNvSpPr txBox="1"/>
            <p:nvPr/>
          </p:nvSpPr>
          <p:spPr>
            <a:xfrm>
              <a:off x="9729778" y="355139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D5BCF4-4DB5-E04A-8BDD-F19FEB30AE35}"/>
                </a:ext>
              </a:extLst>
            </p:cNvPr>
            <p:cNvSpPr txBox="1"/>
            <p:nvPr/>
          </p:nvSpPr>
          <p:spPr>
            <a:xfrm>
              <a:off x="10058526" y="353817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379067-937F-6240-97B6-013B3C54E406}"/>
                </a:ext>
              </a:extLst>
            </p:cNvPr>
            <p:cNvSpPr txBox="1"/>
            <p:nvPr/>
          </p:nvSpPr>
          <p:spPr>
            <a:xfrm>
              <a:off x="7942792" y="309371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95E3B1-8E00-404D-A5D6-D4B6F01E483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423" y="32781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17F4EB-BBB8-2046-846E-7A99877C3E18}"/>
              </a:ext>
            </a:extLst>
          </p:cNvPr>
          <p:cNvGrpSpPr/>
          <p:nvPr/>
        </p:nvGrpSpPr>
        <p:grpSpPr>
          <a:xfrm>
            <a:off x="7942792" y="735651"/>
            <a:ext cx="1480866" cy="441241"/>
            <a:chOff x="7942792" y="735651"/>
            <a:chExt cx="1480866" cy="4412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9323E0-20BB-FA43-8282-BC9AB3A0ABF5}"/>
                </a:ext>
              </a:extLst>
            </p:cNvPr>
            <p:cNvSpPr txBox="1"/>
            <p:nvPr/>
          </p:nvSpPr>
          <p:spPr>
            <a:xfrm>
              <a:off x="8427978" y="73565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C17B1-E6BE-5940-B289-1C0FA6706C9B}"/>
                </a:ext>
              </a:extLst>
            </p:cNvPr>
            <p:cNvSpPr txBox="1"/>
            <p:nvPr/>
          </p:nvSpPr>
          <p:spPr>
            <a:xfrm>
              <a:off x="7942792" y="776782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3E4EF22-3BF6-DD47-B4FC-1A17783F4712}"/>
              </a:ext>
            </a:extLst>
          </p:cNvPr>
          <p:cNvGrpSpPr/>
          <p:nvPr/>
        </p:nvGrpSpPr>
        <p:grpSpPr>
          <a:xfrm>
            <a:off x="8025905" y="1625543"/>
            <a:ext cx="2107284" cy="913010"/>
            <a:chOff x="8129622" y="1652536"/>
            <a:chExt cx="2107284" cy="9130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83E150-B771-E94C-8C93-22B6593817AE}"/>
                </a:ext>
              </a:extLst>
            </p:cNvPr>
            <p:cNvSpPr txBox="1"/>
            <p:nvPr/>
          </p:nvSpPr>
          <p:spPr>
            <a:xfrm>
              <a:off x="8511655" y="17040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00EF4-484C-4B42-982C-599E252D4F06}"/>
                </a:ext>
              </a:extLst>
            </p:cNvPr>
            <p:cNvSpPr txBox="1"/>
            <p:nvPr/>
          </p:nvSpPr>
          <p:spPr>
            <a:xfrm>
              <a:off x="8129622" y="166568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61724A-8744-1249-BA82-7EC9B874C751}"/>
                </a:ext>
              </a:extLst>
            </p:cNvPr>
            <p:cNvSpPr txBox="1"/>
            <p:nvPr/>
          </p:nvSpPr>
          <p:spPr>
            <a:xfrm>
              <a:off x="8144915" y="208104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A67A83-2D0A-C54C-BF55-7B4A798092F9}"/>
                </a:ext>
              </a:extLst>
            </p:cNvPr>
            <p:cNvSpPr txBox="1"/>
            <p:nvPr/>
          </p:nvSpPr>
          <p:spPr>
            <a:xfrm>
              <a:off x="8526818" y="216543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5B0109-93FF-D844-8BEB-2CF673893ADC}"/>
                </a:ext>
              </a:extLst>
            </p:cNvPr>
            <p:cNvSpPr txBox="1"/>
            <p:nvPr/>
          </p:nvSpPr>
          <p:spPr>
            <a:xfrm>
              <a:off x="9510425" y="1652536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B48DF7-AB06-8145-BA4A-FD4BC73553CC}"/>
                </a:ext>
              </a:extLst>
            </p:cNvPr>
            <p:cNvSpPr txBox="1"/>
            <p:nvPr/>
          </p:nvSpPr>
          <p:spPr>
            <a:xfrm>
              <a:off x="9510425" y="210528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76C5C7-E655-C44C-934C-B36D0BCD8DB8}"/>
              </a:ext>
            </a:extLst>
          </p:cNvPr>
          <p:cNvGrpSpPr/>
          <p:nvPr/>
        </p:nvGrpSpPr>
        <p:grpSpPr>
          <a:xfrm>
            <a:off x="7915907" y="4119519"/>
            <a:ext cx="3829421" cy="1277958"/>
            <a:chOff x="7915907" y="4119519"/>
            <a:chExt cx="3829421" cy="12779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9A600F-3F6F-E745-B6D4-056E444B3E0B}"/>
                </a:ext>
              </a:extLst>
            </p:cNvPr>
            <p:cNvSpPr txBox="1"/>
            <p:nvPr/>
          </p:nvSpPr>
          <p:spPr>
            <a:xfrm>
              <a:off x="10989245" y="448780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C029EC-FA21-D648-BD69-9B7732B1648D}"/>
                </a:ext>
              </a:extLst>
            </p:cNvPr>
            <p:cNvSpPr txBox="1"/>
            <p:nvPr/>
          </p:nvSpPr>
          <p:spPr>
            <a:xfrm>
              <a:off x="10016478" y="4512003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61E8A6-D11A-4543-93AB-B8E7FA0871C9}"/>
                </a:ext>
              </a:extLst>
            </p:cNvPr>
            <p:cNvSpPr txBox="1"/>
            <p:nvPr/>
          </p:nvSpPr>
          <p:spPr>
            <a:xfrm>
              <a:off x="9741883" y="433380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D7590A-80A1-7048-9021-5BA9192D96F6}"/>
                </a:ext>
              </a:extLst>
            </p:cNvPr>
            <p:cNvSpPr txBox="1"/>
            <p:nvPr/>
          </p:nvSpPr>
          <p:spPr>
            <a:xfrm>
              <a:off x="8401093" y="448780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B7326D-62BB-AA41-B9DB-3EB3A318F450}"/>
                </a:ext>
              </a:extLst>
            </p:cNvPr>
            <p:cNvSpPr txBox="1"/>
            <p:nvPr/>
          </p:nvSpPr>
          <p:spPr>
            <a:xfrm>
              <a:off x="9702893" y="499736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521FB5-F554-514D-8353-05ABEB847E84}"/>
                </a:ext>
              </a:extLst>
            </p:cNvPr>
            <p:cNvSpPr txBox="1"/>
            <p:nvPr/>
          </p:nvSpPr>
          <p:spPr>
            <a:xfrm>
              <a:off x="10054789" y="499736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0766F-FD82-544C-97B5-9D4BD1FF89EA}"/>
                </a:ext>
              </a:extLst>
            </p:cNvPr>
            <p:cNvSpPr txBox="1"/>
            <p:nvPr/>
          </p:nvSpPr>
          <p:spPr>
            <a:xfrm>
              <a:off x="7915907" y="452893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7172E4-37E9-CC49-B94B-CF8AAAD5B009}"/>
                </a:ext>
              </a:extLst>
            </p:cNvPr>
            <p:cNvCxnSpPr>
              <a:cxnSpLocks/>
            </p:cNvCxnSpPr>
            <p:nvPr/>
          </p:nvCxnSpPr>
          <p:spPr>
            <a:xfrm>
              <a:off x="8930538" y="4713382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4B6240-C8AD-2E4A-A71B-8EA742BAD115}"/>
                </a:ext>
              </a:extLst>
            </p:cNvPr>
            <p:cNvSpPr txBox="1"/>
            <p:nvPr/>
          </p:nvSpPr>
          <p:spPr>
            <a:xfrm>
              <a:off x="8610558" y="411951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DB5878-8798-884E-A09B-7940BF31BA9F}"/>
                </a:ext>
              </a:extLst>
            </p:cNvPr>
            <p:cNvSpPr txBox="1"/>
            <p:nvPr/>
          </p:nvSpPr>
          <p:spPr>
            <a:xfrm>
              <a:off x="11018847" y="4939801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AB3816-C909-DE48-ACA0-57DE1B3ED9F7}"/>
              </a:ext>
            </a:extLst>
          </p:cNvPr>
          <p:cNvGrpSpPr/>
          <p:nvPr/>
        </p:nvGrpSpPr>
        <p:grpSpPr>
          <a:xfrm>
            <a:off x="7854116" y="5636339"/>
            <a:ext cx="3838574" cy="1081909"/>
            <a:chOff x="7854116" y="5636339"/>
            <a:chExt cx="3838574" cy="108190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04F9C4-8E64-9D4D-8B74-91A178E02112}"/>
                </a:ext>
              </a:extLst>
            </p:cNvPr>
            <p:cNvSpPr txBox="1"/>
            <p:nvPr/>
          </p:nvSpPr>
          <p:spPr>
            <a:xfrm>
              <a:off x="10979017" y="63181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C076CF-ED3C-F04C-AAB7-B35E2981AE15}"/>
                </a:ext>
              </a:extLst>
            </p:cNvPr>
            <p:cNvSpPr txBox="1"/>
            <p:nvPr/>
          </p:nvSpPr>
          <p:spPr>
            <a:xfrm>
              <a:off x="9954687" y="581453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BFBA6A-D04E-DA46-AACA-681E9F56BD9A}"/>
                </a:ext>
              </a:extLst>
            </p:cNvPr>
            <p:cNvSpPr txBox="1"/>
            <p:nvPr/>
          </p:nvSpPr>
          <p:spPr>
            <a:xfrm>
              <a:off x="9680092" y="563633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0E0503-25F6-FC4C-B327-F7B7CCEE19A5}"/>
                </a:ext>
              </a:extLst>
            </p:cNvPr>
            <p:cNvSpPr txBox="1"/>
            <p:nvPr/>
          </p:nvSpPr>
          <p:spPr>
            <a:xfrm>
              <a:off x="8339302" y="579033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0A84EE-D0AE-0548-954F-8B9713988FF2}"/>
                </a:ext>
              </a:extLst>
            </p:cNvPr>
            <p:cNvSpPr txBox="1"/>
            <p:nvPr/>
          </p:nvSpPr>
          <p:spPr>
            <a:xfrm>
              <a:off x="9641102" y="628914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4CC12A-1327-3A45-A174-88D57BFCC23F}"/>
                </a:ext>
              </a:extLst>
            </p:cNvPr>
            <p:cNvSpPr txBox="1"/>
            <p:nvPr/>
          </p:nvSpPr>
          <p:spPr>
            <a:xfrm>
              <a:off x="9992998" y="6289141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3C357D-E0CB-4E4A-9797-99AFEE83CD05}"/>
                </a:ext>
              </a:extLst>
            </p:cNvPr>
            <p:cNvSpPr txBox="1"/>
            <p:nvPr/>
          </p:nvSpPr>
          <p:spPr>
            <a:xfrm>
              <a:off x="7854116" y="5831465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4B6014-F369-A844-89B9-C7F8D0516125}"/>
                </a:ext>
              </a:extLst>
            </p:cNvPr>
            <p:cNvCxnSpPr>
              <a:cxnSpLocks/>
            </p:cNvCxnSpPr>
            <p:nvPr/>
          </p:nvCxnSpPr>
          <p:spPr>
            <a:xfrm>
              <a:off x="8868747" y="6015914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CCEE66-E719-A041-8015-D33608374296}"/>
                </a:ext>
              </a:extLst>
            </p:cNvPr>
            <p:cNvSpPr txBox="1"/>
            <p:nvPr/>
          </p:nvSpPr>
          <p:spPr>
            <a:xfrm>
              <a:off x="10966209" y="580572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A6D0162-FBFA-9D48-A993-231A75AC982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994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05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51430</TotalTime>
  <Words>12591</Words>
  <Application>Microsoft Macintosh PowerPoint</Application>
  <PresentationFormat>Widescreen</PresentationFormat>
  <Paragraphs>2641</Paragraphs>
  <Slides>88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0" baseType="lpstr">
      <vt:lpstr>Arial</vt:lpstr>
      <vt:lpstr>Arial Regular</vt:lpstr>
      <vt:lpstr>Calibri</vt:lpstr>
      <vt:lpstr>Cambria Math</vt:lpstr>
      <vt:lpstr>Consolas</vt:lpstr>
      <vt:lpstr>Courier</vt:lpstr>
      <vt:lpstr>Courier New</vt:lpstr>
      <vt:lpstr>Helvetica</vt:lpstr>
      <vt:lpstr>Roboto Regular</vt:lpstr>
      <vt:lpstr>Symbol</vt:lpstr>
      <vt:lpstr>Wingdings</vt:lpstr>
      <vt:lpstr>Theme1</vt:lpstr>
      <vt:lpstr>PowerPoint Presentation</vt:lpstr>
      <vt:lpstr>Review: Binary Numbering</vt:lpstr>
      <vt:lpstr>Review: Hexadecimal Numbering</vt:lpstr>
      <vt:lpstr>Binary  &lt;---&gt; Hexadecimal Equivalences</vt:lpstr>
      <vt:lpstr>Number Base Overview (as written in C)</vt:lpstr>
      <vt:lpstr>Hex to Binary (group 4 bits per digit from the right)</vt:lpstr>
      <vt:lpstr>Binary to Hex (group 4 bits per digit from the right)</vt:lpstr>
      <vt:lpstr>Address and Pointers</vt:lpstr>
      <vt:lpstr>Variables in Memory: Size and Address</vt:lpstr>
      <vt:lpstr>Variables:  Size</vt:lpstr>
      <vt:lpstr>sizeof(): Variable Size (number of bytes) Operator</vt:lpstr>
      <vt:lpstr>Memory Addresses &amp; Memory Content</vt:lpstr>
      <vt:lpstr>Memory Addresses &amp; Memory Content</vt:lpstr>
      <vt:lpstr>Introduction: Address Operator: &amp;</vt:lpstr>
      <vt:lpstr>Introduction: Address Operator: &amp;</vt:lpstr>
      <vt:lpstr>Pointer Variables </vt:lpstr>
      <vt:lpstr>Pointer Variables - 2</vt:lpstr>
      <vt:lpstr>Defining Pointer Variables</vt:lpstr>
      <vt:lpstr>Using Pointer Variables and the Address Operator &amp; - 1</vt:lpstr>
      <vt:lpstr>Using Pointer Variables and the Address Operator &amp; - 2</vt:lpstr>
      <vt:lpstr>Indirection (or dereference) Operator: *</vt:lpstr>
      <vt:lpstr>Rside Indirection (or dereference) Operator: *</vt:lpstr>
      <vt:lpstr>Rside Indirection (or dereference) Operator: *</vt:lpstr>
      <vt:lpstr>Lside Indirection Operator</vt:lpstr>
      <vt:lpstr>Lside Indirection (or dereference) Operator: *</vt:lpstr>
      <vt:lpstr>Each use of a * operator results in one additional read -1</vt:lpstr>
      <vt:lpstr>Each use of a * operator results in one additional read -2</vt:lpstr>
      <vt:lpstr>Each use of a * operator results in one additional read -2</vt:lpstr>
      <vt:lpstr>Pointer to Pointers (Double Indirection)</vt:lpstr>
      <vt:lpstr>Double Indirection</vt:lpstr>
      <vt:lpstr>Double Indirection</vt:lpstr>
      <vt:lpstr>What is Aliasing?</vt:lpstr>
      <vt:lpstr>Double Indirection Aliases</vt:lpstr>
      <vt:lpstr>The NULL Constant and Pointers</vt:lpstr>
      <vt:lpstr>Using the NULL Pointer</vt:lpstr>
      <vt:lpstr>Defining Arrays</vt:lpstr>
      <vt:lpstr>Array Initialization</vt:lpstr>
      <vt:lpstr>Accessing Arrays Using Indexing</vt:lpstr>
      <vt:lpstr>How many elements are in an array?</vt:lpstr>
      <vt:lpstr>Determining Element Count for a compiler calculated array</vt:lpstr>
      <vt:lpstr>Pointers and Arrays - 1</vt:lpstr>
      <vt:lpstr>Pointers and Arrays - 2</vt:lpstr>
      <vt:lpstr>Pointer Arithmetic In Use – C's Performance Focus</vt:lpstr>
      <vt:lpstr>Pointer Arithmetic</vt:lpstr>
      <vt:lpstr>Pointer Comparisons</vt:lpstr>
      <vt:lpstr>Using Pointers to Traverse an array</vt:lpstr>
      <vt:lpstr>Fast Ways to Traverse an Array: Use a Limit Pointer</vt:lpstr>
      <vt:lpstr>C Precedence and Pointers</vt:lpstr>
      <vt:lpstr>Pointer Practice</vt:lpstr>
      <vt:lpstr>Pointer Practice</vt:lpstr>
      <vt:lpstr>Example of a hard-to-understand pointer statement</vt:lpstr>
      <vt:lpstr>C Strings - 1</vt:lpstr>
      <vt:lpstr>C Strings - 2</vt:lpstr>
      <vt:lpstr>Defining Strings: Initialization</vt:lpstr>
      <vt:lpstr>Background: Different Ways to Pass Parameters</vt:lpstr>
      <vt:lpstr>Passing Parameters – Call by Value Example</vt:lpstr>
      <vt:lpstr>Output Parameters (Mimics Call by Reference)</vt:lpstr>
      <vt:lpstr>Example Using Output Parameters</vt:lpstr>
      <vt:lpstr>Returning a Pointer To a Local Variable (Dangling Pointer) </vt:lpstr>
      <vt:lpstr>Array Parameters: Call-By-Value or Call-By-Reference?</vt:lpstr>
      <vt:lpstr>Arrays As Parameters: What is the size of the array?</vt:lpstr>
      <vt:lpstr>Arrays As Parameters, Approach 1: Pass the size</vt:lpstr>
      <vt:lpstr>Arrays As Parameters, Approach 2: Use a sentinel element</vt:lpstr>
      <vt:lpstr>Reference: Some String Routines in libc (#include &lt;string.h&gt;)</vt:lpstr>
      <vt:lpstr>Copying Strings: Use the Sentinel; libc: strcpy(), strncpy()</vt:lpstr>
      <vt:lpstr>Copying Strings: Use the Sentinel; libc: strcpy(), strncpy()</vt:lpstr>
      <vt:lpstr>Do not overuse strlen()</vt:lpstr>
      <vt:lpstr>Returning a Pointer</vt:lpstr>
      <vt:lpstr>2D Array of Char (where elements may contain strings)</vt:lpstr>
      <vt:lpstr>Pointer Array to Strings (This is NOT a 2D array)</vt:lpstr>
      <vt:lpstr>Pointer Array to Strings</vt:lpstr>
      <vt:lpstr>Creating a 2D Array of Mutable String Pointers </vt:lpstr>
      <vt:lpstr>main() Command line arguments: argc, argv</vt:lpstr>
      <vt:lpstr>main() Command line arguments: argc, argv</vt:lpstr>
      <vt:lpstr>main() Command line arguments: argc, argv</vt:lpstr>
      <vt:lpstr>main() Command line arguments: argc, argv</vt:lpstr>
      <vt:lpstr>string buffer overflow: common security flaw</vt:lpstr>
      <vt:lpstr>strcpy() buffer overflow: over-write of an adjacent variable</vt:lpstr>
      <vt:lpstr>String Literals (Read-Only) in Expressions</vt:lpstr>
      <vt:lpstr>String Literals, Mutable and Immutable arrays</vt:lpstr>
      <vt:lpstr>String Literals, Mutable and Immutable arrays</vt:lpstr>
      <vt:lpstr>Extra Slides</vt:lpstr>
      <vt:lpstr>Memory Size</vt:lpstr>
      <vt:lpstr>Fixed size types in C (later addition to C)</vt:lpstr>
      <vt:lpstr>Defining Strings: Initialization Equivalents</vt:lpstr>
      <vt:lpstr>Pointer Practice </vt:lpstr>
      <vt:lpstr>strtol() and strtoul() examples of passing a pointer to a pointer</vt:lpstr>
      <vt:lpstr>strtol() and strtoul() examples of passing a pointer to a pointer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2476</cp:revision>
  <cp:lastPrinted>2022-10-19T02:08:05Z</cp:lastPrinted>
  <dcterms:created xsi:type="dcterms:W3CDTF">2018-10-05T16:35:28Z</dcterms:created>
  <dcterms:modified xsi:type="dcterms:W3CDTF">2024-04-16T18:10:57Z</dcterms:modified>
  <cp:category/>
</cp:coreProperties>
</file>